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18288000" cy="10287000"/>
  <p:notesSz cx="6858000" cy="9144000"/>
  <p:embeddedFontLs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Clear Sans" panose="020B0604020202020204" charset="0"/>
      <p:regular r:id="rId30"/>
    </p:embeddedFont>
    <p:embeddedFont>
      <p:font typeface="Clear Sans Bold" panose="020B0604020202020204" charset="0"/>
      <p:regular r:id="rId31"/>
    </p:embeddedFont>
    <p:embeddedFont>
      <p:font typeface="Clear Sans Bold Italics" panose="020B0604020202020204" charset="0"/>
      <p:regular r:id="rId32"/>
    </p:embeddedFont>
    <p:embeddedFont>
      <p:font typeface="Quicksand Medium" panose="020B0604020202020204" charset="0"/>
      <p:regular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0" d="100"/>
          <a:sy n="70" d="100"/>
        </p:scale>
        <p:origin x="864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18.12.2023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What is EmojisBot?</a:t>
            </a:r>
          </a:p>
          <a:p>
            <a:endParaRPr lang="en-US"/>
          </a:p>
          <a:p>
            <a:r>
              <a:rPr lang="en-US"/>
              <a:t>We aim to design a bot that can analyze and interpret Combination of emojis we usually use to express something in text based message  and respond with well-constructed sentences that convey the intended meaning behind the emojis. And we integrated it with A discord bot as our application in this project.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svg"/><Relationship Id="rId5" Type="http://schemas.openxmlformats.org/officeDocument/2006/relationships/image" Target="../media/image44.png"/><Relationship Id="rId4" Type="http://schemas.openxmlformats.org/officeDocument/2006/relationships/image" Target="../media/image43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29.svg"/><Relationship Id="rId3" Type="http://schemas.openxmlformats.org/officeDocument/2006/relationships/image" Target="../media/image31.svg"/><Relationship Id="rId7" Type="http://schemas.openxmlformats.org/officeDocument/2006/relationships/image" Target="../media/image49.svg"/><Relationship Id="rId12" Type="http://schemas.openxmlformats.org/officeDocument/2006/relationships/image" Target="../media/image28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11" Type="http://schemas.openxmlformats.org/officeDocument/2006/relationships/image" Target="../media/image53.svg"/><Relationship Id="rId5" Type="http://schemas.openxmlformats.org/officeDocument/2006/relationships/image" Target="../media/image47.svg"/><Relationship Id="rId10" Type="http://schemas.openxmlformats.org/officeDocument/2006/relationships/image" Target="../media/image52.png"/><Relationship Id="rId4" Type="http://schemas.openxmlformats.org/officeDocument/2006/relationships/image" Target="../media/image46.png"/><Relationship Id="rId9" Type="http://schemas.openxmlformats.org/officeDocument/2006/relationships/image" Target="../media/image51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sv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7" Type="http://schemas.openxmlformats.org/officeDocument/2006/relationships/image" Target="../media/image21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gif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sv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9.gi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sv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svg"/><Relationship Id="rId7" Type="http://schemas.openxmlformats.org/officeDocument/2006/relationships/image" Target="../media/image33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svg"/><Relationship Id="rId4" Type="http://schemas.openxmlformats.org/officeDocument/2006/relationships/image" Target="../media/image30.png"/><Relationship Id="rId9" Type="http://schemas.openxmlformats.org/officeDocument/2006/relationships/image" Target="../media/image35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7" Type="http://schemas.openxmlformats.org/officeDocument/2006/relationships/image" Target="../media/image21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4B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1629915"/>
            <a:ext cx="6755642" cy="4114800"/>
          </a:xfrm>
          <a:custGeom>
            <a:avLst/>
            <a:gdLst/>
            <a:ahLst/>
            <a:cxnLst/>
            <a:rect l="l" t="t" r="r" b="b"/>
            <a:pathLst>
              <a:path w="6755642" h="4114800">
                <a:moveTo>
                  <a:pt x="0" y="0"/>
                </a:moveTo>
                <a:lnTo>
                  <a:pt x="6755642" y="0"/>
                </a:lnTo>
                <a:lnTo>
                  <a:pt x="675564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74102">
            <a:off x="16763921" y="7625426"/>
            <a:ext cx="1194327" cy="2586142"/>
          </a:xfrm>
          <a:custGeom>
            <a:avLst/>
            <a:gdLst/>
            <a:ahLst/>
            <a:cxnLst/>
            <a:rect l="l" t="t" r="r" b="b"/>
            <a:pathLst>
              <a:path w="1194327" h="2586142">
                <a:moveTo>
                  <a:pt x="0" y="0"/>
                </a:moveTo>
                <a:lnTo>
                  <a:pt x="1194327" y="0"/>
                </a:lnTo>
                <a:lnTo>
                  <a:pt x="1194327" y="2586142"/>
                </a:lnTo>
                <a:lnTo>
                  <a:pt x="0" y="258614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613555" y="7989087"/>
            <a:ext cx="3144039" cy="2440918"/>
          </a:xfrm>
          <a:custGeom>
            <a:avLst/>
            <a:gdLst/>
            <a:ahLst/>
            <a:cxnLst/>
            <a:rect l="l" t="t" r="r" b="b"/>
            <a:pathLst>
              <a:path w="3144039" h="2440918">
                <a:moveTo>
                  <a:pt x="0" y="0"/>
                </a:moveTo>
                <a:lnTo>
                  <a:pt x="3144040" y="0"/>
                </a:lnTo>
                <a:lnTo>
                  <a:pt x="3144040" y="2440918"/>
                </a:lnTo>
                <a:lnTo>
                  <a:pt x="0" y="244091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81552" y="6034500"/>
            <a:ext cx="1894295" cy="4252500"/>
          </a:xfrm>
          <a:custGeom>
            <a:avLst/>
            <a:gdLst/>
            <a:ahLst/>
            <a:cxnLst/>
            <a:rect l="l" t="t" r="r" b="b"/>
            <a:pathLst>
              <a:path w="1894295" h="4252500">
                <a:moveTo>
                  <a:pt x="0" y="0"/>
                </a:moveTo>
                <a:lnTo>
                  <a:pt x="1894296" y="0"/>
                </a:lnTo>
                <a:lnTo>
                  <a:pt x="1894296" y="4252500"/>
                </a:lnTo>
                <a:lnTo>
                  <a:pt x="0" y="42525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1714771" y="6659797"/>
            <a:ext cx="3486358" cy="4114800"/>
          </a:xfrm>
          <a:custGeom>
            <a:avLst/>
            <a:gdLst/>
            <a:ahLst/>
            <a:cxnLst/>
            <a:rect l="l" t="t" r="r" b="b"/>
            <a:pathLst>
              <a:path w="3486358" h="4114800">
                <a:moveTo>
                  <a:pt x="0" y="0"/>
                </a:moveTo>
                <a:lnTo>
                  <a:pt x="3486358" y="0"/>
                </a:lnTo>
                <a:lnTo>
                  <a:pt x="34863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613555" y="7274712"/>
            <a:ext cx="3144039" cy="2440918"/>
          </a:xfrm>
          <a:custGeom>
            <a:avLst/>
            <a:gdLst/>
            <a:ahLst/>
            <a:cxnLst/>
            <a:rect l="l" t="t" r="r" b="b"/>
            <a:pathLst>
              <a:path w="3144039" h="2440918">
                <a:moveTo>
                  <a:pt x="0" y="0"/>
                </a:moveTo>
                <a:lnTo>
                  <a:pt x="3144040" y="0"/>
                </a:lnTo>
                <a:lnTo>
                  <a:pt x="3144040" y="2440918"/>
                </a:lnTo>
                <a:lnTo>
                  <a:pt x="0" y="244091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1740522">
            <a:off x="16805154" y="558549"/>
            <a:ext cx="900194" cy="1390261"/>
          </a:xfrm>
          <a:custGeom>
            <a:avLst/>
            <a:gdLst/>
            <a:ahLst/>
            <a:cxnLst/>
            <a:rect l="l" t="t" r="r" b="b"/>
            <a:pathLst>
              <a:path w="900194" h="1390261">
                <a:moveTo>
                  <a:pt x="0" y="0"/>
                </a:moveTo>
                <a:lnTo>
                  <a:pt x="900194" y="0"/>
                </a:lnTo>
                <a:lnTo>
                  <a:pt x="900194" y="1390261"/>
                </a:lnTo>
                <a:lnTo>
                  <a:pt x="0" y="139026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3877735" y="7274712"/>
            <a:ext cx="2646787" cy="3499884"/>
          </a:xfrm>
          <a:custGeom>
            <a:avLst/>
            <a:gdLst/>
            <a:ahLst/>
            <a:cxnLst/>
            <a:rect l="l" t="t" r="r" b="b"/>
            <a:pathLst>
              <a:path w="2646787" h="3499884">
                <a:moveTo>
                  <a:pt x="0" y="0"/>
                </a:moveTo>
                <a:lnTo>
                  <a:pt x="2646787" y="0"/>
                </a:lnTo>
                <a:lnTo>
                  <a:pt x="2646787" y="3499885"/>
                </a:lnTo>
                <a:lnTo>
                  <a:pt x="0" y="3499885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3185575" y="2366486"/>
            <a:ext cx="4979670" cy="4979670"/>
            <a:chOff x="0" y="0"/>
            <a:chExt cx="6350000" cy="6350000"/>
          </a:xfrm>
        </p:grpSpPr>
        <p:sp>
          <p:nvSpPr>
            <p:cNvPr id="11" name="Freeform 11"/>
            <p:cNvSpPr/>
            <p:nvPr/>
          </p:nvSpPr>
          <p:spPr>
            <a:xfrm>
              <a:off x="655320" y="655320"/>
              <a:ext cx="5039360" cy="5039360"/>
            </a:xfrm>
            <a:custGeom>
              <a:avLst/>
              <a:gdLst/>
              <a:ahLst/>
              <a:cxnLst/>
              <a:rect l="l" t="t" r="r" b="b"/>
              <a:pathLst>
                <a:path w="5039360" h="5039360">
                  <a:moveTo>
                    <a:pt x="2519680" y="0"/>
                  </a:moveTo>
                  <a:cubicBezTo>
                    <a:pt x="1127760" y="0"/>
                    <a:pt x="0" y="1127760"/>
                    <a:pt x="0" y="2519680"/>
                  </a:cubicBezTo>
                  <a:cubicBezTo>
                    <a:pt x="0" y="3911600"/>
                    <a:pt x="1127760" y="5039360"/>
                    <a:pt x="2519680" y="5039360"/>
                  </a:cubicBezTo>
                  <a:cubicBezTo>
                    <a:pt x="3911600" y="5039360"/>
                    <a:pt x="5039360" y="3911600"/>
                    <a:pt x="5039360" y="2519680"/>
                  </a:cubicBezTo>
                  <a:cubicBezTo>
                    <a:pt x="5039360" y="1127760"/>
                    <a:pt x="3911600" y="0"/>
                    <a:pt x="2519680" y="0"/>
                  </a:cubicBezTo>
                  <a:close/>
                </a:path>
              </a:pathLst>
            </a:custGeom>
            <a:blipFill>
              <a:blip r:embed="rId16"/>
              <a:stretch>
                <a:fillRect/>
              </a:stretch>
            </a:blipFill>
          </p:spPr>
        </p:sp>
        <p:sp>
          <p:nvSpPr>
            <p:cNvPr id="12" name="Freeform 1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3670" y="0"/>
                    <a:pt x="0" y="1424940"/>
                    <a:pt x="0" y="3175000"/>
                  </a:cubicBezTo>
                  <a:cubicBezTo>
                    <a:pt x="0" y="4925060"/>
                    <a:pt x="1423670" y="6350000"/>
                    <a:pt x="3175000" y="6350000"/>
                  </a:cubicBezTo>
                  <a:cubicBezTo>
                    <a:pt x="4925060" y="6350000"/>
                    <a:pt x="6350000" y="4926330"/>
                    <a:pt x="6350000" y="3175000"/>
                  </a:cubicBezTo>
                  <a:cubicBezTo>
                    <a:pt x="6350000" y="1424940"/>
                    <a:pt x="4926330" y="0"/>
                    <a:pt x="3175000" y="0"/>
                  </a:cubicBezTo>
                  <a:close/>
                  <a:moveTo>
                    <a:pt x="3175000" y="5833110"/>
                  </a:moveTo>
                  <a:cubicBezTo>
                    <a:pt x="1709420" y="5833110"/>
                    <a:pt x="516890" y="4640580"/>
                    <a:pt x="516890" y="3175000"/>
                  </a:cubicBezTo>
                  <a:cubicBezTo>
                    <a:pt x="516890" y="1709420"/>
                    <a:pt x="1709420" y="516890"/>
                    <a:pt x="3175000" y="516890"/>
                  </a:cubicBezTo>
                  <a:cubicBezTo>
                    <a:pt x="4640580" y="516890"/>
                    <a:pt x="5833110" y="1709420"/>
                    <a:pt x="5833110" y="3175000"/>
                  </a:cubicBezTo>
                  <a:cubicBezTo>
                    <a:pt x="5833110" y="4640580"/>
                    <a:pt x="4640580" y="5833110"/>
                    <a:pt x="3175000" y="5833110"/>
                  </a:cubicBezTo>
                  <a:close/>
                </a:path>
              </a:pathLst>
            </a:custGeom>
            <a:solidFill>
              <a:srgbClr val="94DDDE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9349408" y="2747888"/>
            <a:ext cx="8217084" cy="4216865"/>
            <a:chOff x="0" y="0"/>
            <a:chExt cx="10956112" cy="5622487"/>
          </a:xfrm>
        </p:grpSpPr>
        <p:sp>
          <p:nvSpPr>
            <p:cNvPr id="14" name="TextBox 14"/>
            <p:cNvSpPr txBox="1"/>
            <p:nvPr/>
          </p:nvSpPr>
          <p:spPr>
            <a:xfrm>
              <a:off x="0" y="1368911"/>
              <a:ext cx="10956112" cy="28201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000"/>
                </a:lnSpc>
              </a:pPr>
              <a:r>
                <a:rPr lang="en-US" sz="8000">
                  <a:solidFill>
                    <a:srgbClr val="F7B4A7"/>
                  </a:solidFill>
                  <a:latin typeface="Clear Sans Bold"/>
                </a:rPr>
                <a:t>Emojis to Sentence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47625"/>
              <a:ext cx="10956112" cy="5250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</a:pPr>
              <a:endParaRPr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4871035"/>
              <a:ext cx="10956112" cy="7514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75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B4A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46160" y="824590"/>
            <a:ext cx="9569415" cy="1666940"/>
            <a:chOff x="0" y="0"/>
            <a:chExt cx="12759220" cy="2222587"/>
          </a:xfrm>
        </p:grpSpPr>
        <p:sp>
          <p:nvSpPr>
            <p:cNvPr id="3" name="TextBox 3"/>
            <p:cNvSpPr txBox="1"/>
            <p:nvPr/>
          </p:nvSpPr>
          <p:spPr>
            <a:xfrm>
              <a:off x="0" y="85725"/>
              <a:ext cx="12759220" cy="12070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719"/>
                </a:lnSpc>
              </a:pPr>
              <a:r>
                <a:rPr lang="en-US" sz="6399">
                  <a:solidFill>
                    <a:srgbClr val="2B4B82"/>
                  </a:solidFill>
                  <a:latin typeface="Clear Sans Bold"/>
                </a:rPr>
                <a:t>Training the Model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1577938"/>
              <a:ext cx="12759220" cy="6446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060"/>
                </a:lnSpc>
              </a:pPr>
              <a:endParaRPr/>
            </a:p>
          </p:txBody>
        </p:sp>
      </p:grpSp>
      <p:graphicFrame>
        <p:nvGraphicFramePr>
          <p:cNvPr id="5" name="Table 5"/>
          <p:cNvGraphicFramePr>
            <a:graphicFrameLocks noGrp="1"/>
          </p:cNvGraphicFramePr>
          <p:nvPr/>
        </p:nvGraphicFramePr>
        <p:xfrm>
          <a:off x="1163186" y="6221275"/>
          <a:ext cx="16313140" cy="3413585"/>
        </p:xfrm>
        <a:graphic>
          <a:graphicData uri="http://schemas.openxmlformats.org/drawingml/2006/table">
            <a:tbl>
              <a:tblPr/>
              <a:tblGrid>
                <a:gridCol w="54377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326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427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571297">
                <a:tc>
                  <a:txBody>
                    <a:bodyPr/>
                    <a:lstStyle/>
                    <a:p>
                      <a:pPr algn="l">
                        <a:lnSpc>
                          <a:spcPts val="5039"/>
                        </a:lnSpc>
                        <a:defRPr/>
                      </a:pPr>
                      <a:r>
                        <a:rPr lang="en-US" sz="3599">
                          <a:solidFill>
                            <a:srgbClr val="2B4B82"/>
                          </a:solidFill>
                          <a:latin typeface="Clear Sans Bold"/>
                        </a:rPr>
                        <a:t>Loading the Dataset</a:t>
                      </a:r>
                      <a:endParaRPr lang="en-US" sz="1100"/>
                    </a:p>
                  </a:txBody>
                  <a:tcPr marL="190500" marR="190500" marT="190500" marB="190500" anchor="b">
                    <a:lnL w="47625" cap="flat" cmpd="sng" algn="ctr">
                      <a:solidFill>
                        <a:srgbClr val="F7B4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F7B4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F7B4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F7B4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5039"/>
                        </a:lnSpc>
                        <a:defRPr/>
                      </a:pPr>
                      <a:r>
                        <a:rPr lang="en-US" sz="3599">
                          <a:solidFill>
                            <a:srgbClr val="2B4B82"/>
                          </a:solidFill>
                          <a:latin typeface="Clear Sans Bold"/>
                        </a:rPr>
                        <a:t> Loading the Base Model</a:t>
                      </a:r>
                      <a:endParaRPr lang="en-US" sz="1100"/>
                    </a:p>
                  </a:txBody>
                  <a:tcPr marL="190500" marR="190500" marT="190500" marB="190500" anchor="b">
                    <a:lnL w="47625" cap="flat" cmpd="sng" algn="ctr">
                      <a:solidFill>
                        <a:srgbClr val="F7B4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F7B4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F7B4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F7B4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5179"/>
                        </a:lnSpc>
                        <a:defRPr/>
                      </a:pPr>
                      <a:r>
                        <a:rPr lang="en-US" sz="3699">
                          <a:solidFill>
                            <a:srgbClr val="2B4B82"/>
                          </a:solidFill>
                          <a:latin typeface="Clear Sans Bold"/>
                        </a:rPr>
                        <a:t>     Training</a:t>
                      </a:r>
                      <a:endParaRPr lang="en-US" sz="1100"/>
                    </a:p>
                  </a:txBody>
                  <a:tcPr marL="190500" marR="190500" marT="190500" marB="190500" anchor="b">
                    <a:lnL w="47625" cap="flat" cmpd="sng" algn="ctr">
                      <a:solidFill>
                        <a:srgbClr val="F7B4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F7B4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F7B4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F7B4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42289">
                <a:tc>
                  <a:txBody>
                    <a:bodyPr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b">
                    <a:lnL w="47625" cap="flat" cmpd="sng" algn="ctr">
                      <a:solidFill>
                        <a:srgbClr val="F7B4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F7B4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F7B4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F7B4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b">
                    <a:lnL w="47625" cap="flat" cmpd="sng" algn="ctr">
                      <a:solidFill>
                        <a:srgbClr val="F7B4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F7B4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F7B4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F7B4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b">
                    <a:lnL w="47625" cap="flat" cmpd="sng" algn="ctr">
                      <a:solidFill>
                        <a:srgbClr val="F7B4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F7B4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F7B4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F7B4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6" name="Table 6"/>
          <p:cNvGraphicFramePr>
            <a:graphicFrameLocks noGrp="1"/>
          </p:cNvGraphicFramePr>
          <p:nvPr/>
        </p:nvGraphicFramePr>
        <p:xfrm>
          <a:off x="946160" y="2220673"/>
          <a:ext cx="5469463" cy="3413585"/>
        </p:xfrm>
        <a:graphic>
          <a:graphicData uri="http://schemas.openxmlformats.org/drawingml/2006/table">
            <a:tbl>
              <a:tblPr/>
              <a:tblGrid>
                <a:gridCol w="48772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71297">
                <a:tc>
                  <a:txBody>
                    <a:bodyPr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b">
                    <a:lnL w="47625" cap="flat" cmpd="sng" algn="ctr">
                      <a:solidFill>
                        <a:srgbClr val="F7B4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F7B4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F7B4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F7B4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42289">
                <a:tc>
                  <a:txBody>
                    <a:bodyPr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b">
                    <a:lnL w="47625" cap="flat" cmpd="sng" algn="ctr">
                      <a:solidFill>
                        <a:srgbClr val="F7B4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F7B4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F7B4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F7B4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Freeform 7"/>
          <p:cNvSpPr/>
          <p:nvPr/>
        </p:nvSpPr>
        <p:spPr>
          <a:xfrm>
            <a:off x="2351546" y="2220673"/>
            <a:ext cx="13584907" cy="3611356"/>
          </a:xfrm>
          <a:custGeom>
            <a:avLst/>
            <a:gdLst/>
            <a:ahLst/>
            <a:cxnLst/>
            <a:rect l="l" t="t" r="r" b="b"/>
            <a:pathLst>
              <a:path w="13584907" h="3611356">
                <a:moveTo>
                  <a:pt x="0" y="0"/>
                </a:moveTo>
                <a:lnTo>
                  <a:pt x="13584908" y="0"/>
                </a:lnTo>
                <a:lnTo>
                  <a:pt x="13584908" y="3611357"/>
                </a:lnTo>
                <a:lnTo>
                  <a:pt x="0" y="361135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5797816">
            <a:off x="1495525" y="5557683"/>
            <a:ext cx="1942278" cy="548693"/>
          </a:xfrm>
          <a:custGeom>
            <a:avLst/>
            <a:gdLst/>
            <a:ahLst/>
            <a:cxnLst/>
            <a:rect l="l" t="t" r="r" b="b"/>
            <a:pathLst>
              <a:path w="1942278" h="548693">
                <a:moveTo>
                  <a:pt x="0" y="0"/>
                </a:moveTo>
                <a:lnTo>
                  <a:pt x="1942278" y="0"/>
                </a:lnTo>
                <a:lnTo>
                  <a:pt x="1942278" y="548693"/>
                </a:lnTo>
                <a:lnTo>
                  <a:pt x="0" y="54869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5325997" flipV="1">
            <a:off x="14254964" y="5515857"/>
            <a:ext cx="2238391" cy="632346"/>
          </a:xfrm>
          <a:custGeom>
            <a:avLst/>
            <a:gdLst/>
            <a:ahLst/>
            <a:cxnLst/>
            <a:rect l="l" t="t" r="r" b="b"/>
            <a:pathLst>
              <a:path w="2238391" h="632346">
                <a:moveTo>
                  <a:pt x="0" y="632345"/>
                </a:moveTo>
                <a:lnTo>
                  <a:pt x="2238391" y="632345"/>
                </a:lnTo>
                <a:lnTo>
                  <a:pt x="2238391" y="0"/>
                </a:lnTo>
                <a:lnTo>
                  <a:pt x="0" y="0"/>
                </a:lnTo>
                <a:lnTo>
                  <a:pt x="0" y="632345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5541619">
            <a:off x="8231842" y="5613797"/>
            <a:ext cx="2030430" cy="614205"/>
          </a:xfrm>
          <a:custGeom>
            <a:avLst/>
            <a:gdLst/>
            <a:ahLst/>
            <a:cxnLst/>
            <a:rect l="l" t="t" r="r" b="b"/>
            <a:pathLst>
              <a:path w="2030430" h="614205">
                <a:moveTo>
                  <a:pt x="0" y="0"/>
                </a:moveTo>
                <a:lnTo>
                  <a:pt x="2030430" y="0"/>
                </a:lnTo>
                <a:lnTo>
                  <a:pt x="2030430" y="614205"/>
                </a:lnTo>
                <a:lnTo>
                  <a:pt x="0" y="61420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ransition>
    <p:circl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4B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520176" y="1574863"/>
            <a:ext cx="11766646" cy="24244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473"/>
              </a:lnSpc>
            </a:pPr>
            <a:r>
              <a:rPr lang="en-US" sz="9022">
                <a:solidFill>
                  <a:srgbClr val="94DDDE"/>
                </a:solidFill>
                <a:latin typeface="Clear Sans Bold"/>
              </a:rPr>
              <a:t>Parameter Efficient Fine-Tuning (PEFT)</a:t>
            </a:r>
          </a:p>
        </p:txBody>
      </p:sp>
      <p:sp>
        <p:nvSpPr>
          <p:cNvPr id="3" name="Freeform 3"/>
          <p:cNvSpPr/>
          <p:nvPr/>
        </p:nvSpPr>
        <p:spPr>
          <a:xfrm>
            <a:off x="4610774" y="1441513"/>
            <a:ext cx="2645731" cy="1625922"/>
          </a:xfrm>
          <a:custGeom>
            <a:avLst/>
            <a:gdLst/>
            <a:ahLst/>
            <a:cxnLst/>
            <a:rect l="l" t="t" r="r" b="b"/>
            <a:pathLst>
              <a:path w="2645731" h="1625922">
                <a:moveTo>
                  <a:pt x="0" y="0"/>
                </a:moveTo>
                <a:lnTo>
                  <a:pt x="2645731" y="0"/>
                </a:lnTo>
                <a:lnTo>
                  <a:pt x="2645731" y="1625922"/>
                </a:lnTo>
                <a:lnTo>
                  <a:pt x="0" y="16259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2879313" y="5316566"/>
            <a:ext cx="5758626" cy="4114800"/>
          </a:xfrm>
          <a:custGeom>
            <a:avLst/>
            <a:gdLst/>
            <a:ahLst/>
            <a:cxnLst/>
            <a:rect l="l" t="t" r="r" b="b"/>
            <a:pathLst>
              <a:path w="5758626" h="4114800">
                <a:moveTo>
                  <a:pt x="0" y="0"/>
                </a:moveTo>
                <a:lnTo>
                  <a:pt x="5758626" y="0"/>
                </a:lnTo>
                <a:lnTo>
                  <a:pt x="575862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6340312" y="-1788377"/>
            <a:ext cx="1491622" cy="3229890"/>
          </a:xfrm>
          <a:custGeom>
            <a:avLst/>
            <a:gdLst/>
            <a:ahLst/>
            <a:cxnLst/>
            <a:rect l="l" t="t" r="r" b="b"/>
            <a:pathLst>
              <a:path w="1491622" h="3229890">
                <a:moveTo>
                  <a:pt x="0" y="0"/>
                </a:moveTo>
                <a:lnTo>
                  <a:pt x="1491622" y="0"/>
                </a:lnTo>
                <a:lnTo>
                  <a:pt x="1491622" y="3229890"/>
                </a:lnTo>
                <a:lnTo>
                  <a:pt x="0" y="322989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8242167" y="-1536821"/>
            <a:ext cx="3748344" cy="3073642"/>
          </a:xfrm>
          <a:custGeom>
            <a:avLst/>
            <a:gdLst/>
            <a:ahLst/>
            <a:cxnLst/>
            <a:rect l="l" t="t" r="r" b="b"/>
            <a:pathLst>
              <a:path w="3748344" h="3073642">
                <a:moveTo>
                  <a:pt x="0" y="0"/>
                </a:moveTo>
                <a:lnTo>
                  <a:pt x="3748345" y="0"/>
                </a:lnTo>
                <a:lnTo>
                  <a:pt x="3748345" y="3073642"/>
                </a:lnTo>
                <a:lnTo>
                  <a:pt x="0" y="307364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566643" y="-2441088"/>
            <a:ext cx="4317873" cy="5892879"/>
          </a:xfrm>
          <a:custGeom>
            <a:avLst/>
            <a:gdLst/>
            <a:ahLst/>
            <a:cxnLst/>
            <a:rect l="l" t="t" r="r" b="b"/>
            <a:pathLst>
              <a:path w="4317873" h="5892879">
                <a:moveTo>
                  <a:pt x="0" y="0"/>
                </a:moveTo>
                <a:lnTo>
                  <a:pt x="4317873" y="0"/>
                </a:lnTo>
                <a:lnTo>
                  <a:pt x="4317873" y="5892879"/>
                </a:lnTo>
                <a:lnTo>
                  <a:pt x="0" y="589287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flipH="1">
            <a:off x="1236479" y="2578244"/>
            <a:ext cx="4597438" cy="2842053"/>
          </a:xfrm>
          <a:custGeom>
            <a:avLst/>
            <a:gdLst/>
            <a:ahLst/>
            <a:cxnLst/>
            <a:rect l="l" t="t" r="r" b="b"/>
            <a:pathLst>
              <a:path w="4597438" h="2842053">
                <a:moveTo>
                  <a:pt x="4597438" y="0"/>
                </a:moveTo>
                <a:lnTo>
                  <a:pt x="0" y="0"/>
                </a:lnTo>
                <a:lnTo>
                  <a:pt x="0" y="2842052"/>
                </a:lnTo>
                <a:lnTo>
                  <a:pt x="4597438" y="2842052"/>
                </a:lnTo>
                <a:lnTo>
                  <a:pt x="4597438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4954422" y="4093186"/>
            <a:ext cx="13188894" cy="2380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EFEFE"/>
                </a:solidFill>
                <a:latin typeface="Clear Sans"/>
              </a:rPr>
              <a:t>Our base model is already trained with 7 Billion Parameter</a:t>
            </a:r>
          </a:p>
          <a:p>
            <a:pPr marL="734059" lvl="1" indent="-367030">
              <a:lnSpc>
                <a:spcPts val="4759"/>
              </a:lnSpc>
              <a:spcBef>
                <a:spcPct val="0"/>
              </a:spcBef>
              <a:buFont typeface="Arial"/>
              <a:buChar char="•"/>
            </a:pPr>
            <a:r>
              <a:rPr lang="en-US" sz="3399">
                <a:solidFill>
                  <a:srgbClr val="FEFEFE"/>
                </a:solidFill>
                <a:latin typeface="Clear Sans"/>
              </a:rPr>
              <a:t>PEFT aims to fine-tune only the small subset of Llama2 model parameters to find a good trade-off performance with less memory usage.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262972" y="7632911"/>
            <a:ext cx="13996328" cy="118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EFEFE"/>
                </a:solidFill>
                <a:latin typeface="Clear Sans"/>
              </a:rPr>
              <a:t>LOW-RANK ADAPTATION OF LARGE LANGUAGE MODELS (LORA)</a:t>
            </a:r>
          </a:p>
          <a:p>
            <a:pPr marL="734059" lvl="1" indent="-367030">
              <a:lnSpc>
                <a:spcPts val="4759"/>
              </a:lnSpc>
              <a:spcBef>
                <a:spcPct val="0"/>
              </a:spcBef>
              <a:buFont typeface="Arial"/>
              <a:buChar char="•"/>
            </a:pPr>
            <a:r>
              <a:rPr lang="en-US" sz="3399">
                <a:solidFill>
                  <a:srgbClr val="FEFEFE"/>
                </a:solidFill>
                <a:latin typeface="Clear Sans"/>
              </a:rPr>
              <a:t>Prompt Tuning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435828" y="6812524"/>
            <a:ext cx="6788944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279"/>
              </a:lnSpc>
              <a:spcBef>
                <a:spcPct val="0"/>
              </a:spcBef>
            </a:pPr>
            <a:r>
              <a:rPr lang="en-US" sz="5199">
                <a:solidFill>
                  <a:srgbClr val="FEFEFE"/>
                </a:solidFill>
                <a:latin typeface="Clear Sans Bold"/>
              </a:rPr>
              <a:t>PEFT Technique Used:</a:t>
            </a:r>
          </a:p>
        </p:txBody>
      </p:sp>
    </p:spTree>
  </p:cSld>
  <p:clrMapOvr>
    <a:masterClrMapping/>
  </p:clrMapOvr>
  <p:transition spd="slow">
    <p:push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DD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89571" y="424529"/>
            <a:ext cx="10828546" cy="3781059"/>
            <a:chOff x="0" y="0"/>
            <a:chExt cx="14438062" cy="5041413"/>
          </a:xfrm>
        </p:grpSpPr>
        <p:sp>
          <p:nvSpPr>
            <p:cNvPr id="3" name="TextBox 3"/>
            <p:cNvSpPr txBox="1"/>
            <p:nvPr/>
          </p:nvSpPr>
          <p:spPr>
            <a:xfrm>
              <a:off x="0" y="190500"/>
              <a:ext cx="14438062" cy="27017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520"/>
                </a:lnSpc>
              </a:pPr>
              <a:r>
                <a:rPr lang="en-US" sz="8000" spc="-88">
                  <a:solidFill>
                    <a:srgbClr val="2B4B82"/>
                  </a:solidFill>
                  <a:latin typeface="Clear Sans Bold"/>
                </a:rPr>
                <a:t>Hyperparameters and Optimization Effort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3490037"/>
              <a:ext cx="14438062" cy="15513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759"/>
                </a:lnSpc>
              </a:pPr>
              <a:endParaRPr/>
            </a:p>
            <a:p>
              <a:pPr>
                <a:lnSpc>
                  <a:spcPts val="47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9854137" y="3018272"/>
            <a:ext cx="7411325" cy="4635447"/>
          </a:xfrm>
          <a:custGeom>
            <a:avLst/>
            <a:gdLst/>
            <a:ahLst/>
            <a:cxnLst/>
            <a:rect l="l" t="t" r="r" b="b"/>
            <a:pathLst>
              <a:path w="7411325" h="4635447">
                <a:moveTo>
                  <a:pt x="0" y="0"/>
                </a:moveTo>
                <a:lnTo>
                  <a:pt x="7411325" y="0"/>
                </a:lnTo>
                <a:lnTo>
                  <a:pt x="7411325" y="4635447"/>
                </a:lnTo>
                <a:lnTo>
                  <a:pt x="0" y="46354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8665100" y="8613636"/>
            <a:ext cx="4338720" cy="2713672"/>
          </a:xfrm>
          <a:custGeom>
            <a:avLst/>
            <a:gdLst/>
            <a:ahLst/>
            <a:cxnLst/>
            <a:rect l="l" t="t" r="r" b="b"/>
            <a:pathLst>
              <a:path w="4338720" h="2713672">
                <a:moveTo>
                  <a:pt x="0" y="0"/>
                </a:moveTo>
                <a:lnTo>
                  <a:pt x="4338720" y="0"/>
                </a:lnTo>
                <a:lnTo>
                  <a:pt x="4338720" y="2713671"/>
                </a:lnTo>
                <a:lnTo>
                  <a:pt x="0" y="27136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3976014" y="7483497"/>
            <a:ext cx="3289448" cy="2057400"/>
          </a:xfrm>
          <a:custGeom>
            <a:avLst/>
            <a:gdLst/>
            <a:ahLst/>
            <a:cxnLst/>
            <a:rect l="l" t="t" r="r" b="b"/>
            <a:pathLst>
              <a:path w="3289448" h="2057400">
                <a:moveTo>
                  <a:pt x="0" y="0"/>
                </a:moveTo>
                <a:lnTo>
                  <a:pt x="3289448" y="0"/>
                </a:lnTo>
                <a:lnTo>
                  <a:pt x="3289448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3320348" y="712171"/>
            <a:ext cx="3289448" cy="2057400"/>
          </a:xfrm>
          <a:custGeom>
            <a:avLst/>
            <a:gdLst/>
            <a:ahLst/>
            <a:cxnLst/>
            <a:rect l="l" t="t" r="r" b="b"/>
            <a:pathLst>
              <a:path w="3289448" h="2057400">
                <a:moveTo>
                  <a:pt x="0" y="0"/>
                </a:moveTo>
                <a:lnTo>
                  <a:pt x="3289448" y="0"/>
                </a:lnTo>
                <a:lnTo>
                  <a:pt x="3289448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aphicFrame>
        <p:nvGraphicFramePr>
          <p:cNvPr id="9" name="Table 9"/>
          <p:cNvGraphicFramePr>
            <a:graphicFrameLocks noGrp="1"/>
          </p:cNvGraphicFramePr>
          <p:nvPr/>
        </p:nvGraphicFramePr>
        <p:xfrm>
          <a:off x="1028700" y="3086100"/>
          <a:ext cx="7445416" cy="5681242"/>
        </p:xfrm>
        <a:graphic>
          <a:graphicData uri="http://schemas.openxmlformats.org/drawingml/2006/table">
            <a:tbl>
              <a:tblPr/>
              <a:tblGrid>
                <a:gridCol w="37227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227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093333">
                <a:tc>
                  <a:txBody>
                    <a:bodyPr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Clear Sans Bold"/>
                        </a:rPr>
                        <a:t>Learning Rate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Clear Sans Bold"/>
                        </a:rPr>
                        <a:t>0.0002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93333"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Clear Sans Bold"/>
                        </a:rPr>
                        <a:t>Epoch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Clear Sans Bold"/>
                        </a:rPr>
                        <a:t>4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93333">
                <a:tc>
                  <a:txBody>
                    <a:bodyPr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Clear Sans Bold"/>
                        </a:rPr>
                        <a:t>4 bit Quantization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Clear Sans Bold"/>
                        </a:rPr>
                        <a:t>True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07912">
                <a:tc>
                  <a:txBody>
                    <a:bodyPr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Clear Sans Bold"/>
                        </a:rPr>
                        <a:t>Optimizer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Clear Sans Bold"/>
                        </a:rPr>
                        <a:t>AdamW (Stochastic Gradient Descent)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93333">
                <a:tc>
                  <a:txBody>
                    <a:bodyPr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Clear Sans Bold"/>
                        </a:rPr>
                        <a:t>Weight Decay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Clear Sans Bold"/>
                        </a:rPr>
                        <a:t>0.001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>
    <p:push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DD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2781184"/>
            <a:ext cx="1972568" cy="1574878"/>
            <a:chOff x="0" y="0"/>
            <a:chExt cx="519524" cy="41478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19524" cy="414783"/>
            </a:xfrm>
            <a:custGeom>
              <a:avLst/>
              <a:gdLst/>
              <a:ahLst/>
              <a:cxnLst/>
              <a:rect l="l" t="t" r="r" b="b"/>
              <a:pathLst>
                <a:path w="519524" h="414783">
                  <a:moveTo>
                    <a:pt x="200164" y="0"/>
                  </a:moveTo>
                  <a:lnTo>
                    <a:pt x="319360" y="0"/>
                  </a:lnTo>
                  <a:cubicBezTo>
                    <a:pt x="372446" y="0"/>
                    <a:pt x="423359" y="21089"/>
                    <a:pt x="460897" y="58627"/>
                  </a:cubicBezTo>
                  <a:cubicBezTo>
                    <a:pt x="498435" y="96165"/>
                    <a:pt x="519524" y="147078"/>
                    <a:pt x="519524" y="200164"/>
                  </a:cubicBezTo>
                  <a:lnTo>
                    <a:pt x="519524" y="214618"/>
                  </a:lnTo>
                  <a:cubicBezTo>
                    <a:pt x="519524" y="325166"/>
                    <a:pt x="429907" y="414783"/>
                    <a:pt x="319360" y="414783"/>
                  </a:cubicBezTo>
                  <a:lnTo>
                    <a:pt x="200164" y="414783"/>
                  </a:lnTo>
                  <a:cubicBezTo>
                    <a:pt x="147078" y="414783"/>
                    <a:pt x="96165" y="393694"/>
                    <a:pt x="58627" y="356156"/>
                  </a:cubicBezTo>
                  <a:cubicBezTo>
                    <a:pt x="21089" y="318618"/>
                    <a:pt x="0" y="267705"/>
                    <a:pt x="0" y="214618"/>
                  </a:cubicBezTo>
                  <a:lnTo>
                    <a:pt x="0" y="200164"/>
                  </a:lnTo>
                  <a:cubicBezTo>
                    <a:pt x="0" y="89617"/>
                    <a:pt x="89617" y="0"/>
                    <a:pt x="20016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519524" cy="4719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000000"/>
                  </a:solidFill>
                  <a:latin typeface="Clear Sans"/>
                </a:rPr>
                <a:t>Input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4191893" y="2781184"/>
            <a:ext cx="2158156" cy="1574878"/>
            <a:chOff x="0" y="0"/>
            <a:chExt cx="568403" cy="41478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68403" cy="414783"/>
            </a:xfrm>
            <a:custGeom>
              <a:avLst/>
              <a:gdLst/>
              <a:ahLst/>
              <a:cxnLst/>
              <a:rect l="l" t="t" r="r" b="b"/>
              <a:pathLst>
                <a:path w="568403" h="414783">
                  <a:moveTo>
                    <a:pt x="182951" y="0"/>
                  </a:moveTo>
                  <a:lnTo>
                    <a:pt x="385452" y="0"/>
                  </a:lnTo>
                  <a:cubicBezTo>
                    <a:pt x="433974" y="0"/>
                    <a:pt x="480508" y="19275"/>
                    <a:pt x="514818" y="53585"/>
                  </a:cubicBezTo>
                  <a:cubicBezTo>
                    <a:pt x="549128" y="87895"/>
                    <a:pt x="568403" y="134430"/>
                    <a:pt x="568403" y="182951"/>
                  </a:cubicBezTo>
                  <a:lnTo>
                    <a:pt x="568403" y="231831"/>
                  </a:lnTo>
                  <a:cubicBezTo>
                    <a:pt x="568403" y="280353"/>
                    <a:pt x="549128" y="326887"/>
                    <a:pt x="514818" y="361197"/>
                  </a:cubicBezTo>
                  <a:cubicBezTo>
                    <a:pt x="480508" y="395507"/>
                    <a:pt x="433974" y="414783"/>
                    <a:pt x="385452" y="414783"/>
                  </a:cubicBezTo>
                  <a:lnTo>
                    <a:pt x="182951" y="414783"/>
                  </a:lnTo>
                  <a:cubicBezTo>
                    <a:pt x="134430" y="414783"/>
                    <a:pt x="87895" y="395507"/>
                    <a:pt x="53585" y="361197"/>
                  </a:cubicBezTo>
                  <a:cubicBezTo>
                    <a:pt x="19275" y="326887"/>
                    <a:pt x="0" y="280353"/>
                    <a:pt x="0" y="231831"/>
                  </a:cubicBezTo>
                  <a:lnTo>
                    <a:pt x="0" y="182951"/>
                  </a:lnTo>
                  <a:cubicBezTo>
                    <a:pt x="0" y="134430"/>
                    <a:pt x="19275" y="87895"/>
                    <a:pt x="53585" y="53585"/>
                  </a:cubicBezTo>
                  <a:cubicBezTo>
                    <a:pt x="87895" y="19275"/>
                    <a:pt x="134430" y="0"/>
                    <a:pt x="182951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568403" cy="4719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000000"/>
                  </a:solidFill>
                  <a:latin typeface="Clear Sans"/>
                </a:rPr>
                <a:t>Tokenized</a:t>
              </a:r>
            </a:p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000000"/>
                  </a:solidFill>
                  <a:latin typeface="Clear Sans"/>
                </a:rPr>
                <a:t>Input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7540674" y="2781184"/>
            <a:ext cx="2370258" cy="1574878"/>
            <a:chOff x="0" y="0"/>
            <a:chExt cx="624265" cy="41478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24265" cy="414783"/>
            </a:xfrm>
            <a:custGeom>
              <a:avLst/>
              <a:gdLst/>
              <a:ahLst/>
              <a:cxnLst/>
              <a:rect l="l" t="t" r="r" b="b"/>
              <a:pathLst>
                <a:path w="624265" h="414783">
                  <a:moveTo>
                    <a:pt x="166580" y="0"/>
                  </a:moveTo>
                  <a:lnTo>
                    <a:pt x="457685" y="0"/>
                  </a:lnTo>
                  <a:cubicBezTo>
                    <a:pt x="549685" y="0"/>
                    <a:pt x="624265" y="74580"/>
                    <a:pt x="624265" y="166580"/>
                  </a:cubicBezTo>
                  <a:lnTo>
                    <a:pt x="624265" y="248202"/>
                  </a:lnTo>
                  <a:cubicBezTo>
                    <a:pt x="624265" y="340202"/>
                    <a:pt x="549685" y="414783"/>
                    <a:pt x="457685" y="414783"/>
                  </a:cubicBezTo>
                  <a:lnTo>
                    <a:pt x="166580" y="414783"/>
                  </a:lnTo>
                  <a:cubicBezTo>
                    <a:pt x="74580" y="414783"/>
                    <a:pt x="0" y="340202"/>
                    <a:pt x="0" y="248202"/>
                  </a:cubicBezTo>
                  <a:lnTo>
                    <a:pt x="0" y="166580"/>
                  </a:lnTo>
                  <a:cubicBezTo>
                    <a:pt x="0" y="74580"/>
                    <a:pt x="74580" y="0"/>
                    <a:pt x="16658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624265" cy="4719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000000"/>
                  </a:solidFill>
                  <a:latin typeface="Clear Sans"/>
                </a:rPr>
                <a:t>model.</a:t>
              </a:r>
            </a:p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000000"/>
                  </a:solidFill>
                  <a:latin typeface="Clear Sans"/>
                </a:rPr>
                <a:t>generate()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1101557" y="2781184"/>
            <a:ext cx="2660571" cy="1574878"/>
            <a:chOff x="0" y="0"/>
            <a:chExt cx="700726" cy="41478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700726" cy="414783"/>
            </a:xfrm>
            <a:custGeom>
              <a:avLst/>
              <a:gdLst/>
              <a:ahLst/>
              <a:cxnLst/>
              <a:rect l="l" t="t" r="r" b="b"/>
              <a:pathLst>
                <a:path w="700726" h="414783">
                  <a:moveTo>
                    <a:pt x="148403" y="0"/>
                  </a:moveTo>
                  <a:lnTo>
                    <a:pt x="552323" y="0"/>
                  </a:lnTo>
                  <a:cubicBezTo>
                    <a:pt x="591682" y="0"/>
                    <a:pt x="629429" y="15635"/>
                    <a:pt x="657260" y="43466"/>
                  </a:cubicBezTo>
                  <a:cubicBezTo>
                    <a:pt x="685091" y="71297"/>
                    <a:pt x="700726" y="109044"/>
                    <a:pt x="700726" y="148403"/>
                  </a:cubicBezTo>
                  <a:lnTo>
                    <a:pt x="700726" y="266379"/>
                  </a:lnTo>
                  <a:cubicBezTo>
                    <a:pt x="700726" y="348340"/>
                    <a:pt x="634284" y="414783"/>
                    <a:pt x="552323" y="414783"/>
                  </a:cubicBezTo>
                  <a:lnTo>
                    <a:pt x="148403" y="414783"/>
                  </a:lnTo>
                  <a:cubicBezTo>
                    <a:pt x="109044" y="414783"/>
                    <a:pt x="71297" y="399147"/>
                    <a:pt x="43466" y="371316"/>
                  </a:cubicBezTo>
                  <a:cubicBezTo>
                    <a:pt x="15635" y="343485"/>
                    <a:pt x="0" y="305738"/>
                    <a:pt x="0" y="266379"/>
                  </a:cubicBezTo>
                  <a:lnTo>
                    <a:pt x="0" y="148403"/>
                  </a:lnTo>
                  <a:cubicBezTo>
                    <a:pt x="0" y="109044"/>
                    <a:pt x="15635" y="71297"/>
                    <a:pt x="43466" y="43466"/>
                  </a:cubicBezTo>
                  <a:cubicBezTo>
                    <a:pt x="71297" y="15635"/>
                    <a:pt x="109044" y="0"/>
                    <a:pt x="14840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57150"/>
              <a:ext cx="700726" cy="4719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000000"/>
                  </a:solidFill>
                  <a:latin typeface="Clear Sans"/>
                </a:rPr>
                <a:t>Postprocess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4955793" y="2781184"/>
            <a:ext cx="2317232" cy="1574878"/>
            <a:chOff x="0" y="0"/>
            <a:chExt cx="610300" cy="414783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10300" cy="414783"/>
            </a:xfrm>
            <a:custGeom>
              <a:avLst/>
              <a:gdLst/>
              <a:ahLst/>
              <a:cxnLst/>
              <a:rect l="l" t="t" r="r" b="b"/>
              <a:pathLst>
                <a:path w="610300" h="414783">
                  <a:moveTo>
                    <a:pt x="170392" y="0"/>
                  </a:moveTo>
                  <a:lnTo>
                    <a:pt x="439908" y="0"/>
                  </a:lnTo>
                  <a:cubicBezTo>
                    <a:pt x="534013" y="0"/>
                    <a:pt x="610300" y="76287"/>
                    <a:pt x="610300" y="170392"/>
                  </a:cubicBezTo>
                  <a:lnTo>
                    <a:pt x="610300" y="244391"/>
                  </a:lnTo>
                  <a:cubicBezTo>
                    <a:pt x="610300" y="338495"/>
                    <a:pt x="534013" y="414783"/>
                    <a:pt x="439908" y="414783"/>
                  </a:cubicBezTo>
                  <a:lnTo>
                    <a:pt x="170392" y="414783"/>
                  </a:lnTo>
                  <a:cubicBezTo>
                    <a:pt x="125201" y="414783"/>
                    <a:pt x="81861" y="396831"/>
                    <a:pt x="49907" y="364876"/>
                  </a:cubicBezTo>
                  <a:cubicBezTo>
                    <a:pt x="17952" y="332921"/>
                    <a:pt x="0" y="289581"/>
                    <a:pt x="0" y="244391"/>
                  </a:cubicBezTo>
                  <a:lnTo>
                    <a:pt x="0" y="170392"/>
                  </a:lnTo>
                  <a:cubicBezTo>
                    <a:pt x="0" y="76287"/>
                    <a:pt x="76287" y="0"/>
                    <a:pt x="170392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57150"/>
              <a:ext cx="610300" cy="4719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000000"/>
                  </a:solidFill>
                  <a:latin typeface="Clear Sans"/>
                </a:rPr>
                <a:t>Expected</a:t>
              </a:r>
            </a:p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000000"/>
                  </a:solidFill>
                  <a:latin typeface="Clear Sans"/>
                </a:rPr>
                <a:t>Result</a:t>
              </a:r>
            </a:p>
          </p:txBody>
        </p:sp>
      </p:grpSp>
      <p:sp>
        <p:nvSpPr>
          <p:cNvPr id="17" name="AutoShape 17"/>
          <p:cNvSpPr/>
          <p:nvPr/>
        </p:nvSpPr>
        <p:spPr>
          <a:xfrm>
            <a:off x="3001268" y="3568622"/>
            <a:ext cx="1190625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8" name="AutoShape 18"/>
          <p:cNvSpPr/>
          <p:nvPr/>
        </p:nvSpPr>
        <p:spPr>
          <a:xfrm>
            <a:off x="6350049" y="3549572"/>
            <a:ext cx="1190625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9" name="AutoShape 19"/>
          <p:cNvSpPr/>
          <p:nvPr/>
        </p:nvSpPr>
        <p:spPr>
          <a:xfrm>
            <a:off x="9910932" y="3568622"/>
            <a:ext cx="1190625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20" name="AutoShape 20"/>
          <p:cNvSpPr/>
          <p:nvPr/>
        </p:nvSpPr>
        <p:spPr>
          <a:xfrm>
            <a:off x="13762128" y="3568622"/>
            <a:ext cx="1190625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aphicFrame>
        <p:nvGraphicFramePr>
          <p:cNvPr id="21" name="Table 21"/>
          <p:cNvGraphicFramePr>
            <a:graphicFrameLocks noGrp="1"/>
          </p:cNvGraphicFramePr>
          <p:nvPr/>
        </p:nvGraphicFramePr>
        <p:xfrm>
          <a:off x="5270971" y="5105400"/>
          <a:ext cx="7315200" cy="4152900"/>
        </p:xfrm>
        <a:graphic>
          <a:graphicData uri="http://schemas.openxmlformats.org/drawingml/2006/table">
            <a:tbl>
              <a:tblPr/>
              <a:tblGrid>
                <a:gridCol w="3657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038225"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Clear Sans"/>
                        </a:rPr>
                        <a:t>functions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Clear Sans"/>
                        </a:rPr>
                        <a:t>Parameter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38225"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Clear Sans"/>
                        </a:rPr>
                        <a:t>max_new_tokens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CA3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Clear Sans"/>
                        </a:rPr>
                        <a:t>100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CA3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38225"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Clear Sans"/>
                        </a:rPr>
                        <a:t>min_new_tokens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CA3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Clear Sans"/>
                        </a:rPr>
                        <a:t>5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CA3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38225"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Clear Sans"/>
                        </a:rPr>
                        <a:t>temperature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CA3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Clear Sans"/>
                        </a:rPr>
                        <a:t>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CA3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2" name="TextBox 22"/>
          <p:cNvSpPr txBox="1"/>
          <p:nvPr/>
        </p:nvSpPr>
        <p:spPr>
          <a:xfrm>
            <a:off x="1028700" y="1114425"/>
            <a:ext cx="7312205" cy="883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19"/>
              </a:lnSpc>
            </a:pPr>
            <a:r>
              <a:rPr lang="en-US" sz="6399" u="sng">
                <a:solidFill>
                  <a:srgbClr val="2B4B82"/>
                </a:solidFill>
                <a:latin typeface="Clear Sans Bold"/>
              </a:rPr>
              <a:t>Inference</a:t>
            </a:r>
          </a:p>
        </p:txBody>
      </p:sp>
    </p:spTree>
  </p:cSld>
  <p:clrMapOvr>
    <a:masterClrMapping/>
  </p:clrMapOvr>
  <p:transition spd="slow">
    <p:cover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DD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191537" y="0"/>
            <a:ext cx="10096463" cy="10287000"/>
            <a:chOff x="0" y="0"/>
            <a:chExt cx="2659151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659151" cy="2709333"/>
            </a:xfrm>
            <a:custGeom>
              <a:avLst/>
              <a:gdLst/>
              <a:ahLst/>
              <a:cxnLst/>
              <a:rect l="l" t="t" r="r" b="b"/>
              <a:pathLst>
                <a:path w="2659151" h="2709333">
                  <a:moveTo>
                    <a:pt x="0" y="0"/>
                  </a:moveTo>
                  <a:lnTo>
                    <a:pt x="2659151" y="0"/>
                  </a:lnTo>
                  <a:lnTo>
                    <a:pt x="265915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2659151" cy="27379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552270" y="2294258"/>
            <a:ext cx="7312205" cy="796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90"/>
              </a:lnSpc>
            </a:pPr>
            <a:r>
              <a:rPr lang="en-US" sz="5800">
                <a:solidFill>
                  <a:srgbClr val="2B4B82"/>
                </a:solidFill>
                <a:latin typeface="Clear Sans Bold"/>
              </a:rPr>
              <a:t>Output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52270" y="3404235"/>
            <a:ext cx="7312205" cy="5854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>
                <a:solidFill>
                  <a:srgbClr val="FF0000"/>
                </a:solidFill>
                <a:latin typeface="Clear Sans"/>
              </a:rPr>
              <a:t>[</a:t>
            </a:r>
            <a:r>
              <a:rPr lang="en-US" sz="2400">
                <a:solidFill>
                  <a:srgbClr val="FF0000"/>
                </a:solidFill>
                <a:latin typeface="Clear Sans Bold"/>
              </a:rPr>
              <a:t>'Please create a sentence from these 3 aspects: woman_climbing_medium_skin_tone, woman_health_worker_medium_skin_tone, girl_light_skin_tone. </a:t>
            </a:r>
          </a:p>
          <a:p>
            <a:pPr>
              <a:lnSpc>
                <a:spcPts val="3359"/>
              </a:lnSpc>
            </a:pPr>
            <a:endParaRPr lang="en-US" sz="2400">
              <a:solidFill>
                <a:srgbClr val="FF0000"/>
              </a:solidFill>
              <a:latin typeface="Clear Sans Bold"/>
            </a:endParaRPr>
          </a:p>
          <a:p>
            <a:pPr>
              <a:lnSpc>
                <a:spcPts val="3359"/>
              </a:lnSpc>
            </a:pPr>
            <a:r>
              <a:rPr lang="en-US" sz="2400">
                <a:solidFill>
                  <a:srgbClr val="FF0000"/>
                </a:solidFill>
                <a:latin typeface="Clear Sans Bold"/>
              </a:rPr>
              <a:t>Result: </a:t>
            </a:r>
            <a:r>
              <a:rPr lang="en-US" sz="2400">
                <a:solidFill>
                  <a:srgbClr val="2B4B82"/>
                </a:solidFill>
                <a:latin typeface="Clear Sans"/>
              </a:rPr>
              <a:t>A woman climber collaborates with a doctor, while a child observes. </a:t>
            </a:r>
            <a:r>
              <a:rPr lang="en-US" sz="2400">
                <a:solidFill>
                  <a:srgbClr val="FF0000"/>
                </a:solidFill>
                <a:latin typeface="Clear Sans Bold"/>
              </a:rPr>
              <a:t>The image suggests a story of professional collaboration addressing health concerns.  (person_working_medium_skin_tone, girl_light_skin_tone);  (doctor_medium-dark_skin_tone, climber).  The artwork creates a scene of cooperation and dedication to address health concerns. The figures work together and observe a climber']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8720621" y="2074784"/>
            <a:ext cx="9038294" cy="2830948"/>
            <a:chOff x="0" y="0"/>
            <a:chExt cx="12051059" cy="3774597"/>
          </a:xfrm>
        </p:grpSpPr>
        <p:grpSp>
          <p:nvGrpSpPr>
            <p:cNvPr id="8" name="Group 8"/>
            <p:cNvGrpSpPr/>
            <p:nvPr/>
          </p:nvGrpSpPr>
          <p:grpSpPr>
            <a:xfrm>
              <a:off x="0" y="0"/>
              <a:ext cx="12051059" cy="3774597"/>
              <a:chOff x="0" y="0"/>
              <a:chExt cx="2380456" cy="745599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2380456" cy="745599"/>
              </a:xfrm>
              <a:custGeom>
                <a:avLst/>
                <a:gdLst/>
                <a:ahLst/>
                <a:cxnLst/>
                <a:rect l="l" t="t" r="r" b="b"/>
                <a:pathLst>
                  <a:path w="2380456" h="745599">
                    <a:moveTo>
                      <a:pt x="0" y="0"/>
                    </a:moveTo>
                    <a:lnTo>
                      <a:pt x="2380456" y="0"/>
                    </a:lnTo>
                    <a:lnTo>
                      <a:pt x="2380456" y="745599"/>
                    </a:lnTo>
                    <a:lnTo>
                      <a:pt x="0" y="745599"/>
                    </a:lnTo>
                    <a:close/>
                  </a:path>
                </a:pathLst>
              </a:custGeom>
              <a:solidFill>
                <a:srgbClr val="94DDDE"/>
              </a:solidFill>
            </p:spPr>
          </p:sp>
          <p:sp>
            <p:nvSpPr>
              <p:cNvPr id="10" name="TextBox 10"/>
              <p:cNvSpPr txBox="1"/>
              <p:nvPr/>
            </p:nvSpPr>
            <p:spPr>
              <a:xfrm>
                <a:off x="0" y="-28575"/>
                <a:ext cx="2380456" cy="77417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00"/>
                  </a:lnSpc>
                </a:pPr>
                <a:endParaRPr/>
              </a:p>
            </p:txBody>
          </p:sp>
        </p:grpSp>
        <p:sp>
          <p:nvSpPr>
            <p:cNvPr id="11" name="TextBox 11"/>
            <p:cNvSpPr txBox="1"/>
            <p:nvPr/>
          </p:nvSpPr>
          <p:spPr>
            <a:xfrm>
              <a:off x="564505" y="325382"/>
              <a:ext cx="9749607" cy="10902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090"/>
                </a:lnSpc>
              </a:pPr>
              <a:r>
                <a:rPr lang="en-US" sz="5800">
                  <a:solidFill>
                    <a:srgbClr val="2B4B82"/>
                  </a:solidFill>
                  <a:latin typeface="Clear Sans Bold"/>
                </a:rPr>
                <a:t>Expected Output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564505" y="2005448"/>
              <a:ext cx="9749607" cy="10839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400">
                  <a:solidFill>
                    <a:srgbClr val="2B4B82"/>
                  </a:solidFill>
                  <a:latin typeface="Clear Sans"/>
                </a:rPr>
                <a:t>A woman climber collaborates with a doctor, while a child observes.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8720621" y="5767356"/>
            <a:ext cx="9038294" cy="3263383"/>
            <a:chOff x="0" y="0"/>
            <a:chExt cx="12051059" cy="4351177"/>
          </a:xfrm>
        </p:grpSpPr>
        <p:grpSp>
          <p:nvGrpSpPr>
            <p:cNvPr id="14" name="Group 14"/>
            <p:cNvGrpSpPr/>
            <p:nvPr/>
          </p:nvGrpSpPr>
          <p:grpSpPr>
            <a:xfrm>
              <a:off x="0" y="0"/>
              <a:ext cx="12051059" cy="4351177"/>
              <a:chOff x="0" y="0"/>
              <a:chExt cx="2380456" cy="859492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2380456" cy="859492"/>
              </a:xfrm>
              <a:custGeom>
                <a:avLst/>
                <a:gdLst/>
                <a:ahLst/>
                <a:cxnLst/>
                <a:rect l="l" t="t" r="r" b="b"/>
                <a:pathLst>
                  <a:path w="2380456" h="859492">
                    <a:moveTo>
                      <a:pt x="0" y="0"/>
                    </a:moveTo>
                    <a:lnTo>
                      <a:pt x="2380456" y="0"/>
                    </a:lnTo>
                    <a:lnTo>
                      <a:pt x="2380456" y="859492"/>
                    </a:lnTo>
                    <a:lnTo>
                      <a:pt x="0" y="859492"/>
                    </a:lnTo>
                    <a:close/>
                  </a:path>
                </a:pathLst>
              </a:custGeom>
              <a:solidFill>
                <a:srgbClr val="94DDDE"/>
              </a:solidFill>
            </p:spPr>
          </p:sp>
          <p:sp>
            <p:nvSpPr>
              <p:cNvPr id="16" name="TextBox 16"/>
              <p:cNvSpPr txBox="1"/>
              <p:nvPr/>
            </p:nvSpPr>
            <p:spPr>
              <a:xfrm>
                <a:off x="0" y="-28575"/>
                <a:ext cx="2380456" cy="88806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00"/>
                  </a:lnSpc>
                </a:pPr>
                <a:endParaRPr/>
              </a:p>
            </p:txBody>
          </p:sp>
        </p:grpSp>
        <p:sp>
          <p:nvSpPr>
            <p:cNvPr id="17" name="TextBox 17"/>
            <p:cNvSpPr txBox="1"/>
            <p:nvPr/>
          </p:nvSpPr>
          <p:spPr>
            <a:xfrm>
              <a:off x="564505" y="325382"/>
              <a:ext cx="9749607" cy="10902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090"/>
                </a:lnSpc>
              </a:pPr>
              <a:r>
                <a:rPr lang="en-US" sz="5800">
                  <a:solidFill>
                    <a:srgbClr val="2B4B82"/>
                  </a:solidFill>
                  <a:latin typeface="Clear Sans Bold"/>
                </a:rPr>
                <a:t>Problems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564505" y="2005448"/>
              <a:ext cx="9749607" cy="16605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18160" lvl="1" indent="-259080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2B4B82"/>
                  </a:solidFill>
                  <a:latin typeface="Clear Sans"/>
                </a:rPr>
                <a:t>Inside a List</a:t>
              </a:r>
            </a:p>
            <a:p>
              <a:pPr marL="518160" lvl="1" indent="-259080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2B4B82"/>
                  </a:solidFill>
                  <a:latin typeface="Clear Sans"/>
                </a:rPr>
                <a:t>Repeats the Question/Prompt</a:t>
              </a:r>
            </a:p>
            <a:p>
              <a:pPr marL="518160" lvl="1" indent="-259080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2B4B82"/>
                  </a:solidFill>
                  <a:latin typeface="Clear Sans"/>
                </a:rPr>
                <a:t>Has Unwanted Text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0" y="3787"/>
            <a:ext cx="8191537" cy="2027182"/>
            <a:chOff x="0" y="0"/>
            <a:chExt cx="2157442" cy="533908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2157442" cy="533908"/>
            </a:xfrm>
            <a:custGeom>
              <a:avLst/>
              <a:gdLst/>
              <a:ahLst/>
              <a:cxnLst/>
              <a:rect l="l" t="t" r="r" b="b"/>
              <a:pathLst>
                <a:path w="2157442" h="533908">
                  <a:moveTo>
                    <a:pt x="0" y="0"/>
                  </a:moveTo>
                  <a:lnTo>
                    <a:pt x="2157442" y="0"/>
                  </a:lnTo>
                  <a:lnTo>
                    <a:pt x="2157442" y="533908"/>
                  </a:lnTo>
                  <a:lnTo>
                    <a:pt x="0" y="533908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28575"/>
              <a:ext cx="2157442" cy="562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552270" y="618280"/>
            <a:ext cx="7312205" cy="883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19"/>
              </a:lnSpc>
            </a:pPr>
            <a:r>
              <a:rPr lang="en-US" sz="6399" u="sng">
                <a:solidFill>
                  <a:srgbClr val="2B4B82"/>
                </a:solidFill>
                <a:latin typeface="Clear Sans Bold"/>
              </a:rPr>
              <a:t>Postprocessing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5656" y="992476"/>
            <a:ext cx="9673855" cy="907197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9787" y="980069"/>
            <a:ext cx="9822739" cy="9096792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3335702" y="629603"/>
            <a:ext cx="11616596" cy="883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6399" u="sng">
                <a:solidFill>
                  <a:srgbClr val="2B4B82"/>
                </a:solidFill>
                <a:latin typeface="Clear Sans Bold"/>
              </a:rPr>
              <a:t>Evaluation: EmojiToSentence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1391" y="992476"/>
            <a:ext cx="9673855" cy="907197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7074" y="973091"/>
            <a:ext cx="9906486" cy="9102996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3335702" y="629603"/>
            <a:ext cx="11616596" cy="883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6399" u="sng">
                <a:solidFill>
                  <a:srgbClr val="2B4B82"/>
                </a:solidFill>
                <a:latin typeface="Clear Sans Bold"/>
              </a:rPr>
              <a:t>Evaluation: EmojiToResponse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DD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114425"/>
            <a:ext cx="13622869" cy="883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719"/>
              </a:lnSpc>
            </a:pPr>
            <a:r>
              <a:rPr lang="en-US" sz="6399" u="none">
                <a:solidFill>
                  <a:srgbClr val="2B4B82"/>
                </a:solidFill>
                <a:latin typeface="Clear Sans Bold"/>
              </a:rPr>
              <a:t>Discord and FineTuned Llama2</a:t>
            </a:r>
          </a:p>
        </p:txBody>
      </p:sp>
      <p:graphicFrame>
        <p:nvGraphicFramePr>
          <p:cNvPr id="3" name="Table 3"/>
          <p:cNvGraphicFramePr>
            <a:graphicFrameLocks noGrp="1"/>
          </p:cNvGraphicFramePr>
          <p:nvPr/>
        </p:nvGraphicFramePr>
        <p:xfrm>
          <a:off x="1575714" y="3654869"/>
          <a:ext cx="5469463" cy="4143375"/>
        </p:xfrm>
        <a:graphic>
          <a:graphicData uri="http://schemas.openxmlformats.org/drawingml/2006/table">
            <a:tbl>
              <a:tblPr/>
              <a:tblGrid>
                <a:gridCol w="48772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108112">
                <a:tc>
                  <a:txBody>
                    <a:bodyPr/>
                    <a:lstStyle/>
                    <a:p>
                      <a:pPr algn="l">
                        <a:lnSpc>
                          <a:spcPts val="4619"/>
                        </a:lnSpc>
                        <a:defRPr/>
                      </a:pPr>
                      <a:r>
                        <a:rPr lang="en-US" sz="3299">
                          <a:solidFill>
                            <a:srgbClr val="2B4B82"/>
                          </a:solidFill>
                          <a:latin typeface="Clear Sans Bold Italics"/>
                        </a:rPr>
                        <a:t>bot.py</a:t>
                      </a:r>
                      <a:endParaRPr lang="en-US" sz="1100"/>
                    </a:p>
                  </a:txBody>
                  <a:tcPr marL="190500" marR="190500" marT="190500" marB="190500" anchor="b">
                    <a:lnL w="47625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35263">
                <a:tc>
                  <a:txBody>
                    <a:bodyPr/>
                    <a:lstStyle/>
                    <a:p>
                      <a:pPr marL="518160" lvl="1" indent="-259080" algn="l">
                        <a:lnSpc>
                          <a:spcPts val="335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400">
                          <a:solidFill>
                            <a:srgbClr val="2B4B82"/>
                          </a:solidFill>
                          <a:latin typeface="Clear Sans Bold"/>
                        </a:rPr>
                        <a:t>using discord API to communicate with discord and get the messages</a:t>
                      </a:r>
                      <a:endParaRPr lang="en-US" sz="1100"/>
                    </a:p>
                    <a:p>
                      <a:pPr marL="518160" lvl="1" indent="-259080">
                        <a:lnSpc>
                          <a:spcPts val="3359"/>
                        </a:lnSpc>
                        <a:buFont typeface="Arial"/>
                        <a:buChar char="•"/>
                      </a:pPr>
                      <a:r>
                        <a:rPr lang="en-US" sz="2400">
                          <a:solidFill>
                            <a:srgbClr val="2B4B82"/>
                          </a:solidFill>
                          <a:latin typeface="Clear Sans Bold"/>
                        </a:rPr>
                        <a:t>handles how to deal with the incoming message</a:t>
                      </a:r>
                    </a:p>
                    <a:p>
                      <a:pPr>
                        <a:lnSpc>
                          <a:spcPts val="3359"/>
                        </a:lnSpc>
                      </a:pPr>
                      <a:endParaRPr lang="en-US" sz="2400">
                        <a:solidFill>
                          <a:srgbClr val="2B4B82"/>
                        </a:solidFill>
                        <a:latin typeface="Clear Sans Bold"/>
                      </a:endParaRPr>
                    </a:p>
                  </a:txBody>
                  <a:tcPr marL="190500" marR="190500" marT="190500" marB="190500" anchor="b">
                    <a:lnL w="47625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" name="Table 4"/>
          <p:cNvGraphicFramePr>
            <a:graphicFrameLocks noGrp="1"/>
          </p:cNvGraphicFramePr>
          <p:nvPr/>
        </p:nvGraphicFramePr>
        <p:xfrm>
          <a:off x="8812160" y="2718698"/>
          <a:ext cx="5469463" cy="2905125"/>
        </p:xfrm>
        <a:graphic>
          <a:graphicData uri="http://schemas.openxmlformats.org/drawingml/2006/table">
            <a:tbl>
              <a:tblPr/>
              <a:tblGrid>
                <a:gridCol w="48772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132999">
                <a:tc>
                  <a:txBody>
                    <a:bodyPr/>
                    <a:lstStyle/>
                    <a:p>
                      <a:pPr algn="l">
                        <a:lnSpc>
                          <a:spcPts val="4759"/>
                        </a:lnSpc>
                        <a:defRPr/>
                      </a:pPr>
                      <a:r>
                        <a:rPr lang="en-US" sz="3399">
                          <a:solidFill>
                            <a:srgbClr val="2B4B82"/>
                          </a:solidFill>
                          <a:latin typeface="Clear Sans Bold Italics"/>
                        </a:rPr>
                        <a:t>response.py</a:t>
                      </a:r>
                      <a:endParaRPr lang="en-US" sz="1100"/>
                    </a:p>
                  </a:txBody>
                  <a:tcPr marL="190500" marR="190500" marT="190500" marB="190500" anchor="b">
                    <a:lnL w="47625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72126">
                <a:tc>
                  <a:txBody>
                    <a:bodyPr/>
                    <a:lstStyle/>
                    <a:p>
                      <a:pPr marL="518160" lvl="1" indent="-259080" algn="l">
                        <a:lnSpc>
                          <a:spcPts val="335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400">
                          <a:solidFill>
                            <a:srgbClr val="2B4B82"/>
                          </a:solidFill>
                          <a:latin typeface="Clear Sans Bold"/>
                        </a:rPr>
                        <a:t>handle the response according to the incoming message</a:t>
                      </a:r>
                      <a:endParaRPr lang="en-US" sz="1100"/>
                    </a:p>
                    <a:p>
                      <a:pPr>
                        <a:lnSpc>
                          <a:spcPts val="3359"/>
                        </a:lnSpc>
                      </a:pPr>
                      <a:endParaRPr lang="en-US" sz="1100"/>
                    </a:p>
                  </a:txBody>
                  <a:tcPr marL="190500" marR="190500" marT="190500" marB="190500" anchor="b">
                    <a:lnL w="47625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5" name="Table 5"/>
          <p:cNvGraphicFramePr>
            <a:graphicFrameLocks noGrp="1"/>
          </p:cNvGraphicFramePr>
          <p:nvPr/>
        </p:nvGraphicFramePr>
        <p:xfrm>
          <a:off x="8812160" y="6344176"/>
          <a:ext cx="6166327" cy="3238500"/>
        </p:xfrm>
        <a:graphic>
          <a:graphicData uri="http://schemas.openxmlformats.org/drawingml/2006/table">
            <a:tbl>
              <a:tblPr/>
              <a:tblGrid>
                <a:gridCol w="61663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044054">
                <a:tc>
                  <a:txBody>
                    <a:bodyPr/>
                    <a:lstStyle/>
                    <a:p>
                      <a:pPr algn="l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2B4B82"/>
                          </a:solidFill>
                          <a:latin typeface="Clear Sans Bold Italics"/>
                        </a:rPr>
                        <a:t>llama2inferencecleanedipynb.py</a:t>
                      </a:r>
                      <a:endParaRPr lang="en-US" sz="1100"/>
                    </a:p>
                  </a:txBody>
                  <a:tcPr marL="190500" marR="190500" marT="190500" marB="190500" anchor="b">
                    <a:lnL w="47625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94446">
                <a:tc>
                  <a:txBody>
                    <a:bodyPr/>
                    <a:lstStyle/>
                    <a:p>
                      <a:pPr marL="518160" lvl="1" indent="-259080" algn="l">
                        <a:lnSpc>
                          <a:spcPts val="335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400">
                          <a:solidFill>
                            <a:srgbClr val="2B4B82"/>
                          </a:solidFill>
                          <a:latin typeface="Clear Sans Bold"/>
                        </a:rPr>
                        <a:t>handles the model to generate the text</a:t>
                      </a:r>
                      <a:endParaRPr lang="en-US" sz="1100"/>
                    </a:p>
                    <a:p>
                      <a:pPr marL="518160" lvl="1" indent="-259080">
                        <a:lnSpc>
                          <a:spcPts val="3359"/>
                        </a:lnSpc>
                        <a:buFont typeface="Arial"/>
                        <a:buChar char="•"/>
                      </a:pPr>
                      <a:r>
                        <a:rPr lang="en-US" sz="2400">
                          <a:solidFill>
                            <a:srgbClr val="2B4B82"/>
                          </a:solidFill>
                          <a:latin typeface="Clear Sans Bold"/>
                        </a:rPr>
                        <a:t>handles post proccesing of the generated text</a:t>
                      </a:r>
                    </a:p>
                  </a:txBody>
                  <a:tcPr marL="190500" marR="190500" marT="190500" marB="190500" anchor="b">
                    <a:lnL w="47625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DD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75612" y="2187575"/>
            <a:ext cx="7049760" cy="1887405"/>
          </a:xfrm>
          <a:custGeom>
            <a:avLst/>
            <a:gdLst/>
            <a:ahLst/>
            <a:cxnLst/>
            <a:rect l="l" t="t" r="r" b="b"/>
            <a:pathLst>
              <a:path w="7049760" h="1887405">
                <a:moveTo>
                  <a:pt x="0" y="0"/>
                </a:moveTo>
                <a:lnTo>
                  <a:pt x="7049760" y="0"/>
                </a:lnTo>
                <a:lnTo>
                  <a:pt x="7049760" y="1887406"/>
                </a:lnTo>
                <a:lnTo>
                  <a:pt x="0" y="18874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5101247" y="4591227"/>
            <a:ext cx="11988230" cy="4139935"/>
          </a:xfrm>
          <a:custGeom>
            <a:avLst/>
            <a:gdLst/>
            <a:ahLst/>
            <a:cxnLst/>
            <a:rect l="l" t="t" r="r" b="b"/>
            <a:pathLst>
              <a:path w="11988230" h="4139935">
                <a:moveTo>
                  <a:pt x="0" y="0"/>
                </a:moveTo>
                <a:lnTo>
                  <a:pt x="11988230" y="0"/>
                </a:lnTo>
                <a:lnTo>
                  <a:pt x="11988230" y="4139936"/>
                </a:lnTo>
                <a:lnTo>
                  <a:pt x="0" y="41399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024448" y="2752872"/>
            <a:ext cx="4827314" cy="8520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539"/>
              </a:lnSpc>
            </a:pPr>
            <a:r>
              <a:rPr lang="en-US" sz="6227">
                <a:solidFill>
                  <a:srgbClr val="2B4B82"/>
                </a:solidFill>
                <a:latin typeface="Clear Sans Bold"/>
              </a:rPr>
              <a:t>Discord View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608937" y="5868451"/>
            <a:ext cx="3288206" cy="16807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39"/>
              </a:lnSpc>
            </a:pPr>
            <a:r>
              <a:rPr lang="en-US" sz="6227">
                <a:solidFill>
                  <a:srgbClr val="2B4B82"/>
                </a:solidFill>
                <a:latin typeface="Clear Sans Bold"/>
              </a:rPr>
              <a:t>Terminal</a:t>
            </a:r>
          </a:p>
          <a:p>
            <a:pPr marL="0" lvl="0" indent="0" algn="ctr">
              <a:lnSpc>
                <a:spcPts val="6539"/>
              </a:lnSpc>
            </a:pPr>
            <a:r>
              <a:rPr lang="en-US" sz="6227">
                <a:solidFill>
                  <a:srgbClr val="2B4B82"/>
                </a:solidFill>
                <a:latin typeface="Clear Sans Bold"/>
              </a:rPr>
              <a:t> View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DD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2144053"/>
            <a:ext cx="7611310" cy="5459278"/>
            <a:chOff x="0" y="0"/>
            <a:chExt cx="10148414" cy="727903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148414" cy="3683434"/>
            </a:xfrm>
            <a:custGeom>
              <a:avLst/>
              <a:gdLst/>
              <a:ahLst/>
              <a:cxnLst/>
              <a:rect l="l" t="t" r="r" b="b"/>
              <a:pathLst>
                <a:path w="10148414" h="3683434">
                  <a:moveTo>
                    <a:pt x="0" y="0"/>
                  </a:moveTo>
                  <a:lnTo>
                    <a:pt x="10148414" y="0"/>
                  </a:lnTo>
                  <a:lnTo>
                    <a:pt x="10148414" y="3683434"/>
                  </a:lnTo>
                  <a:lnTo>
                    <a:pt x="0" y="36834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r="-8756"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0" y="3683434"/>
              <a:ext cx="10127134" cy="3595603"/>
            </a:xfrm>
            <a:custGeom>
              <a:avLst/>
              <a:gdLst/>
              <a:ahLst/>
              <a:cxnLst/>
              <a:rect l="l" t="t" r="r" b="b"/>
              <a:pathLst>
                <a:path w="10127134" h="3595603">
                  <a:moveTo>
                    <a:pt x="0" y="0"/>
                  </a:moveTo>
                  <a:lnTo>
                    <a:pt x="10127134" y="0"/>
                  </a:lnTo>
                  <a:lnTo>
                    <a:pt x="10127134" y="3595603"/>
                  </a:lnTo>
                  <a:lnTo>
                    <a:pt x="0" y="35956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r="-8985" b="-1161"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9450678" y="2144053"/>
            <a:ext cx="7808622" cy="5544200"/>
            <a:chOff x="0" y="0"/>
            <a:chExt cx="10411496" cy="739226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411496" cy="3683434"/>
            </a:xfrm>
            <a:custGeom>
              <a:avLst/>
              <a:gdLst/>
              <a:ahLst/>
              <a:cxnLst/>
              <a:rect l="l" t="t" r="r" b="b"/>
              <a:pathLst>
                <a:path w="10411496" h="3683434">
                  <a:moveTo>
                    <a:pt x="0" y="0"/>
                  </a:moveTo>
                  <a:lnTo>
                    <a:pt x="10411496" y="0"/>
                  </a:lnTo>
                  <a:lnTo>
                    <a:pt x="10411496" y="3683434"/>
                  </a:lnTo>
                  <a:lnTo>
                    <a:pt x="0" y="36834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-10212"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0" y="3683434"/>
              <a:ext cx="10411496" cy="3708832"/>
            </a:xfrm>
            <a:custGeom>
              <a:avLst/>
              <a:gdLst/>
              <a:ahLst/>
              <a:cxnLst/>
              <a:rect l="l" t="t" r="r" b="b"/>
              <a:pathLst>
                <a:path w="10411496" h="3708832">
                  <a:moveTo>
                    <a:pt x="0" y="0"/>
                  </a:moveTo>
                  <a:lnTo>
                    <a:pt x="10411496" y="0"/>
                  </a:lnTo>
                  <a:lnTo>
                    <a:pt x="10411496" y="3708832"/>
                  </a:lnTo>
                  <a:lnTo>
                    <a:pt x="0" y="37088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2576" r="-9763" b="-503"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6730343" y="650311"/>
            <a:ext cx="4827314" cy="8520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539"/>
              </a:lnSpc>
            </a:pPr>
            <a:r>
              <a:rPr lang="en-US" sz="6227">
                <a:solidFill>
                  <a:srgbClr val="2B4B82"/>
                </a:solidFill>
                <a:latin typeface="Clear Sans Bold"/>
              </a:rPr>
              <a:t>DEMO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DD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519240"/>
            <a:ext cx="13170015" cy="7484406"/>
            <a:chOff x="0" y="0"/>
            <a:chExt cx="17560020" cy="9979208"/>
          </a:xfrm>
        </p:grpSpPr>
        <p:sp>
          <p:nvSpPr>
            <p:cNvPr id="3" name="TextBox 3"/>
            <p:cNvSpPr txBox="1"/>
            <p:nvPr/>
          </p:nvSpPr>
          <p:spPr>
            <a:xfrm>
              <a:off x="0" y="85725"/>
              <a:ext cx="17560020" cy="23374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719"/>
                </a:lnSpc>
              </a:pPr>
              <a:r>
                <a:rPr lang="en-US" sz="6399">
                  <a:solidFill>
                    <a:srgbClr val="31356E"/>
                  </a:solidFill>
                  <a:latin typeface="Clear Sans Bold"/>
                </a:rPr>
                <a:t>Division of tasks (16,66%/person)</a:t>
              </a:r>
            </a:p>
            <a:p>
              <a:pPr>
                <a:lnSpc>
                  <a:spcPts val="6719"/>
                </a:lnSpc>
              </a:pPr>
              <a:endParaRPr lang="en-US" sz="6399">
                <a:solidFill>
                  <a:srgbClr val="31356E"/>
                </a:solidFill>
                <a:latin typeface="Clear Sans Bold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3162271"/>
              <a:ext cx="16824206" cy="68169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26111" lvl="1" indent="-313055">
                <a:lnSpc>
                  <a:spcPts val="4060"/>
                </a:lnSpc>
                <a:buFont typeface="Arial"/>
                <a:buChar char="•"/>
              </a:pPr>
              <a:r>
                <a:rPr lang="en-US" sz="2900">
                  <a:solidFill>
                    <a:srgbClr val="2B4B82"/>
                  </a:solidFill>
                  <a:latin typeface="Clear Sans"/>
                </a:rPr>
                <a:t>Kenneth Edgar 109006211 - Model Design, Datasets and Research</a:t>
              </a:r>
            </a:p>
            <a:p>
              <a:pPr marL="626111" lvl="1" indent="-313055">
                <a:lnSpc>
                  <a:spcPts val="4060"/>
                </a:lnSpc>
                <a:buFont typeface="Arial"/>
                <a:buChar char="•"/>
              </a:pPr>
              <a:r>
                <a:rPr lang="en-US" sz="2900">
                  <a:solidFill>
                    <a:srgbClr val="2B4B82"/>
                  </a:solidFill>
                  <a:latin typeface="Clear Sans"/>
                </a:rPr>
                <a:t>Vincent Leon 109006230 - Datasets, Research and GitHub Management</a:t>
              </a:r>
            </a:p>
            <a:p>
              <a:pPr marL="626111" lvl="1" indent="-313055">
                <a:lnSpc>
                  <a:spcPts val="4060"/>
                </a:lnSpc>
                <a:buFont typeface="Arial"/>
                <a:buChar char="•"/>
              </a:pPr>
              <a:r>
                <a:rPr lang="en-US" sz="2900">
                  <a:solidFill>
                    <a:srgbClr val="2B4B82"/>
                  </a:solidFill>
                  <a:latin typeface="Clear Sans"/>
                  <a:ea typeface="Clear Sans"/>
                </a:rPr>
                <a:t>Dominick Matthew Singgih 施平治 109006210 - Visualizing Data, Datasets, and Research</a:t>
              </a:r>
            </a:p>
            <a:p>
              <a:pPr marL="626111" lvl="1" indent="-313055">
                <a:lnSpc>
                  <a:spcPts val="4060"/>
                </a:lnSpc>
                <a:buFont typeface="Arial"/>
                <a:buChar char="•"/>
              </a:pPr>
              <a:r>
                <a:rPr lang="en-US" sz="2900">
                  <a:solidFill>
                    <a:srgbClr val="2B4B82"/>
                  </a:solidFill>
                  <a:latin typeface="Clear Sans"/>
                  <a:ea typeface="Clear Sans"/>
                </a:rPr>
                <a:t>Jansen Reynaldi Gautama 劉其生 109006240 - Model to Discord integration, Dataset and Research</a:t>
              </a:r>
            </a:p>
            <a:p>
              <a:pPr marL="626111" lvl="1" indent="-313055">
                <a:lnSpc>
                  <a:spcPts val="4060"/>
                </a:lnSpc>
                <a:buFont typeface="Arial"/>
                <a:buChar char="•"/>
              </a:pPr>
              <a:r>
                <a:rPr lang="en-US" sz="2900">
                  <a:solidFill>
                    <a:srgbClr val="2B4B82"/>
                  </a:solidFill>
                  <a:latin typeface="Clear Sans"/>
                </a:rPr>
                <a:t>Edbert Fuji Wijaya 110006164 - Dataset and Research</a:t>
              </a:r>
            </a:p>
            <a:p>
              <a:pPr marL="626111" lvl="1" indent="-313055">
                <a:lnSpc>
                  <a:spcPts val="4060"/>
                </a:lnSpc>
                <a:buFont typeface="Arial"/>
                <a:buChar char="•"/>
              </a:pPr>
              <a:r>
                <a:rPr lang="en-US" sz="2900">
                  <a:solidFill>
                    <a:srgbClr val="2B4B82"/>
                  </a:solidFill>
                  <a:latin typeface="Clear Sans"/>
                </a:rPr>
                <a:t>Rémi Antonucci X1120012 - Visualizing Data, Dataset, Research, and GitHub Management</a:t>
              </a:r>
            </a:p>
            <a:p>
              <a:pPr>
                <a:lnSpc>
                  <a:spcPts val="4060"/>
                </a:lnSpc>
              </a:pPr>
              <a:endParaRPr lang="en-US" sz="2900">
                <a:solidFill>
                  <a:srgbClr val="2B4B82"/>
                </a:solidFill>
                <a:latin typeface="Clear Sans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3726278" y="3362834"/>
            <a:ext cx="4140696" cy="4545186"/>
            <a:chOff x="0" y="0"/>
            <a:chExt cx="5520929" cy="606024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529580" cy="4666512"/>
            </a:xfrm>
            <a:custGeom>
              <a:avLst/>
              <a:gdLst/>
              <a:ahLst/>
              <a:cxnLst/>
              <a:rect l="l" t="t" r="r" b="b"/>
              <a:pathLst>
                <a:path w="3529580" h="4666512">
                  <a:moveTo>
                    <a:pt x="0" y="0"/>
                  </a:moveTo>
                  <a:lnTo>
                    <a:pt x="3529580" y="0"/>
                  </a:lnTo>
                  <a:lnTo>
                    <a:pt x="3529580" y="4666512"/>
                  </a:lnTo>
                  <a:lnTo>
                    <a:pt x="0" y="46665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975843" y="720327"/>
              <a:ext cx="3529580" cy="4666512"/>
            </a:xfrm>
            <a:custGeom>
              <a:avLst/>
              <a:gdLst/>
              <a:ahLst/>
              <a:cxnLst/>
              <a:rect l="l" t="t" r="r" b="b"/>
              <a:pathLst>
                <a:path w="3529580" h="4666512">
                  <a:moveTo>
                    <a:pt x="0" y="0"/>
                  </a:moveTo>
                  <a:lnTo>
                    <a:pt x="3529580" y="0"/>
                  </a:lnTo>
                  <a:lnTo>
                    <a:pt x="3529580" y="4666512"/>
                  </a:lnTo>
                  <a:lnTo>
                    <a:pt x="0" y="46665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1991348" y="1393736"/>
              <a:ext cx="3529580" cy="4666512"/>
            </a:xfrm>
            <a:custGeom>
              <a:avLst/>
              <a:gdLst/>
              <a:ahLst/>
              <a:cxnLst/>
              <a:rect l="l" t="t" r="r" b="b"/>
              <a:pathLst>
                <a:path w="3529580" h="4666512">
                  <a:moveTo>
                    <a:pt x="0" y="0"/>
                  </a:moveTo>
                  <a:lnTo>
                    <a:pt x="3529581" y="0"/>
                  </a:lnTo>
                  <a:lnTo>
                    <a:pt x="3529581" y="4666512"/>
                  </a:lnTo>
                  <a:lnTo>
                    <a:pt x="0" y="46665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</p:grpSp>
    </p:spTree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DD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37B1538-96B2-5D6B-FC49-7B9E3B58C3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876300"/>
            <a:ext cx="15849600" cy="8915400"/>
          </a:xfrm>
          <a:prstGeom prst="rect">
            <a:avLst/>
          </a:prstGeom>
        </p:spPr>
      </p:pic>
      <p:sp>
        <p:nvSpPr>
          <p:cNvPr id="2" name="TextBox 2"/>
          <p:cNvSpPr txBox="1"/>
          <p:nvPr/>
        </p:nvSpPr>
        <p:spPr>
          <a:xfrm>
            <a:off x="6730343" y="69285"/>
            <a:ext cx="4827314" cy="8520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539"/>
              </a:lnSpc>
            </a:pPr>
            <a:r>
              <a:rPr lang="en-US" sz="6227" dirty="0">
                <a:solidFill>
                  <a:srgbClr val="2B4B82"/>
                </a:solidFill>
                <a:latin typeface="Clear Sans Bold"/>
              </a:rPr>
              <a:t>DEMO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DD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212432" y="3761722"/>
            <a:ext cx="13863136" cy="1468157"/>
            <a:chOff x="0" y="0"/>
            <a:chExt cx="18484181" cy="1957542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3690646" cy="1957542"/>
              <a:chOff x="0" y="0"/>
              <a:chExt cx="812800" cy="431114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812800" cy="431114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431114">
                    <a:moveTo>
                      <a:pt x="127941" y="0"/>
                    </a:moveTo>
                    <a:lnTo>
                      <a:pt x="684859" y="0"/>
                    </a:lnTo>
                    <a:cubicBezTo>
                      <a:pt x="718791" y="0"/>
                      <a:pt x="751333" y="13479"/>
                      <a:pt x="775327" y="37473"/>
                    </a:cubicBezTo>
                    <a:cubicBezTo>
                      <a:pt x="799321" y="61467"/>
                      <a:pt x="812800" y="94009"/>
                      <a:pt x="812800" y="127941"/>
                    </a:cubicBezTo>
                    <a:lnTo>
                      <a:pt x="812800" y="303174"/>
                    </a:lnTo>
                    <a:cubicBezTo>
                      <a:pt x="812800" y="373833"/>
                      <a:pt x="755519" y="431114"/>
                      <a:pt x="684859" y="431114"/>
                    </a:cubicBezTo>
                    <a:lnTo>
                      <a:pt x="127941" y="431114"/>
                    </a:lnTo>
                    <a:cubicBezTo>
                      <a:pt x="94009" y="431114"/>
                      <a:pt x="61467" y="417635"/>
                      <a:pt x="37473" y="393641"/>
                    </a:cubicBezTo>
                    <a:cubicBezTo>
                      <a:pt x="13479" y="369648"/>
                      <a:pt x="0" y="337106"/>
                      <a:pt x="0" y="303174"/>
                    </a:cubicBezTo>
                    <a:lnTo>
                      <a:pt x="0" y="127941"/>
                    </a:lnTo>
                    <a:cubicBezTo>
                      <a:pt x="0" y="94009"/>
                      <a:pt x="13479" y="61467"/>
                      <a:pt x="37473" y="37473"/>
                    </a:cubicBezTo>
                    <a:cubicBezTo>
                      <a:pt x="61467" y="13479"/>
                      <a:pt x="94009" y="0"/>
                      <a:pt x="127941" y="0"/>
                    </a:cubicBezTo>
                    <a:close/>
                  </a:path>
                </a:pathLst>
              </a:custGeom>
              <a:solidFill>
                <a:srgbClr val="E9E9E9"/>
              </a:solidFill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28575"/>
                <a:ext cx="812800" cy="45968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r>
                  <a:rPr lang="en-US" sz="1899">
                    <a:solidFill>
                      <a:srgbClr val="2B4B82"/>
                    </a:solidFill>
                    <a:latin typeface="Clear Sans Bold"/>
                  </a:rPr>
                  <a:t>Emoji as String Representation</a:t>
                </a:r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4931178" y="0"/>
              <a:ext cx="3690646" cy="1957542"/>
              <a:chOff x="0" y="0"/>
              <a:chExt cx="812800" cy="431114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812800" cy="431114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431114">
                    <a:moveTo>
                      <a:pt x="127941" y="0"/>
                    </a:moveTo>
                    <a:lnTo>
                      <a:pt x="684859" y="0"/>
                    </a:lnTo>
                    <a:cubicBezTo>
                      <a:pt x="718791" y="0"/>
                      <a:pt x="751333" y="13479"/>
                      <a:pt x="775327" y="37473"/>
                    </a:cubicBezTo>
                    <a:cubicBezTo>
                      <a:pt x="799321" y="61467"/>
                      <a:pt x="812800" y="94009"/>
                      <a:pt x="812800" y="127941"/>
                    </a:cubicBezTo>
                    <a:lnTo>
                      <a:pt x="812800" y="303174"/>
                    </a:lnTo>
                    <a:cubicBezTo>
                      <a:pt x="812800" y="373833"/>
                      <a:pt x="755519" y="431114"/>
                      <a:pt x="684859" y="431114"/>
                    </a:cubicBezTo>
                    <a:lnTo>
                      <a:pt x="127941" y="431114"/>
                    </a:lnTo>
                    <a:cubicBezTo>
                      <a:pt x="94009" y="431114"/>
                      <a:pt x="61467" y="417635"/>
                      <a:pt x="37473" y="393641"/>
                    </a:cubicBezTo>
                    <a:cubicBezTo>
                      <a:pt x="13479" y="369648"/>
                      <a:pt x="0" y="337106"/>
                      <a:pt x="0" y="303174"/>
                    </a:cubicBezTo>
                    <a:lnTo>
                      <a:pt x="0" y="127941"/>
                    </a:lnTo>
                    <a:cubicBezTo>
                      <a:pt x="0" y="94009"/>
                      <a:pt x="13479" y="61467"/>
                      <a:pt x="37473" y="37473"/>
                    </a:cubicBezTo>
                    <a:cubicBezTo>
                      <a:pt x="61467" y="13479"/>
                      <a:pt x="94009" y="0"/>
                      <a:pt x="127941" y="0"/>
                    </a:cubicBezTo>
                    <a:close/>
                  </a:path>
                </a:pathLst>
              </a:custGeom>
              <a:solidFill>
                <a:srgbClr val="E9E9E9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28575"/>
                <a:ext cx="812800" cy="45968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r>
                  <a:rPr lang="en-US" sz="1899">
                    <a:solidFill>
                      <a:srgbClr val="2B4B82"/>
                    </a:solidFill>
                    <a:latin typeface="Clear Sans Bold"/>
                  </a:rPr>
                  <a:t>Emoji Label (Text)</a:t>
                </a:r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>
              <a:off x="9862357" y="0"/>
              <a:ext cx="3690646" cy="1957542"/>
              <a:chOff x="0" y="0"/>
              <a:chExt cx="812800" cy="431114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812800" cy="431114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431114">
                    <a:moveTo>
                      <a:pt x="127941" y="0"/>
                    </a:moveTo>
                    <a:lnTo>
                      <a:pt x="684859" y="0"/>
                    </a:lnTo>
                    <a:cubicBezTo>
                      <a:pt x="718791" y="0"/>
                      <a:pt x="751333" y="13479"/>
                      <a:pt x="775327" y="37473"/>
                    </a:cubicBezTo>
                    <a:cubicBezTo>
                      <a:pt x="799321" y="61467"/>
                      <a:pt x="812800" y="94009"/>
                      <a:pt x="812800" y="127941"/>
                    </a:cubicBezTo>
                    <a:lnTo>
                      <a:pt x="812800" y="303174"/>
                    </a:lnTo>
                    <a:cubicBezTo>
                      <a:pt x="812800" y="373833"/>
                      <a:pt x="755519" y="431114"/>
                      <a:pt x="684859" y="431114"/>
                    </a:cubicBezTo>
                    <a:lnTo>
                      <a:pt x="127941" y="431114"/>
                    </a:lnTo>
                    <a:cubicBezTo>
                      <a:pt x="94009" y="431114"/>
                      <a:pt x="61467" y="417635"/>
                      <a:pt x="37473" y="393641"/>
                    </a:cubicBezTo>
                    <a:cubicBezTo>
                      <a:pt x="13479" y="369648"/>
                      <a:pt x="0" y="337106"/>
                      <a:pt x="0" y="303174"/>
                    </a:cubicBezTo>
                    <a:lnTo>
                      <a:pt x="0" y="127941"/>
                    </a:lnTo>
                    <a:cubicBezTo>
                      <a:pt x="0" y="94009"/>
                      <a:pt x="13479" y="61467"/>
                      <a:pt x="37473" y="37473"/>
                    </a:cubicBezTo>
                    <a:cubicBezTo>
                      <a:pt x="61467" y="13479"/>
                      <a:pt x="94009" y="0"/>
                      <a:pt x="127941" y="0"/>
                    </a:cubicBezTo>
                    <a:close/>
                  </a:path>
                </a:pathLst>
              </a:custGeom>
              <a:solidFill>
                <a:srgbClr val="E9E9E9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0" y="-28575"/>
                <a:ext cx="812800" cy="45968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r>
                  <a:rPr lang="en-US" sz="1899">
                    <a:solidFill>
                      <a:srgbClr val="2B4B82"/>
                    </a:solidFill>
                    <a:latin typeface="Clear Sans Bold"/>
                  </a:rPr>
                  <a:t> Our Model</a:t>
                </a:r>
              </a:p>
            </p:txBody>
          </p:sp>
        </p:grpSp>
        <p:grpSp>
          <p:nvGrpSpPr>
            <p:cNvPr id="12" name="Group 12"/>
            <p:cNvGrpSpPr/>
            <p:nvPr/>
          </p:nvGrpSpPr>
          <p:grpSpPr>
            <a:xfrm>
              <a:off x="14793535" y="0"/>
              <a:ext cx="3690646" cy="1957542"/>
              <a:chOff x="0" y="0"/>
              <a:chExt cx="812800" cy="431114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812800" cy="431114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431114">
                    <a:moveTo>
                      <a:pt x="127941" y="0"/>
                    </a:moveTo>
                    <a:lnTo>
                      <a:pt x="684859" y="0"/>
                    </a:lnTo>
                    <a:cubicBezTo>
                      <a:pt x="718791" y="0"/>
                      <a:pt x="751333" y="13479"/>
                      <a:pt x="775327" y="37473"/>
                    </a:cubicBezTo>
                    <a:cubicBezTo>
                      <a:pt x="799321" y="61467"/>
                      <a:pt x="812800" y="94009"/>
                      <a:pt x="812800" y="127941"/>
                    </a:cubicBezTo>
                    <a:lnTo>
                      <a:pt x="812800" y="303174"/>
                    </a:lnTo>
                    <a:cubicBezTo>
                      <a:pt x="812800" y="373833"/>
                      <a:pt x="755519" y="431114"/>
                      <a:pt x="684859" y="431114"/>
                    </a:cubicBezTo>
                    <a:lnTo>
                      <a:pt x="127941" y="431114"/>
                    </a:lnTo>
                    <a:cubicBezTo>
                      <a:pt x="94009" y="431114"/>
                      <a:pt x="61467" y="417635"/>
                      <a:pt x="37473" y="393641"/>
                    </a:cubicBezTo>
                    <a:cubicBezTo>
                      <a:pt x="13479" y="369648"/>
                      <a:pt x="0" y="337106"/>
                      <a:pt x="0" y="303174"/>
                    </a:cubicBezTo>
                    <a:lnTo>
                      <a:pt x="0" y="127941"/>
                    </a:lnTo>
                    <a:cubicBezTo>
                      <a:pt x="0" y="94009"/>
                      <a:pt x="13479" y="61467"/>
                      <a:pt x="37473" y="37473"/>
                    </a:cubicBezTo>
                    <a:cubicBezTo>
                      <a:pt x="61467" y="13479"/>
                      <a:pt x="94009" y="0"/>
                      <a:pt x="127941" y="0"/>
                    </a:cubicBezTo>
                    <a:close/>
                  </a:path>
                </a:pathLst>
              </a:custGeom>
              <a:solidFill>
                <a:srgbClr val="E9E9E9"/>
              </a:solidFill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0" y="-28575"/>
                <a:ext cx="812800" cy="45968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r>
                  <a:rPr lang="en-US" sz="1899">
                    <a:solidFill>
                      <a:srgbClr val="2B4B82"/>
                    </a:solidFill>
                    <a:latin typeface="Clear Sans Bold"/>
                  </a:rPr>
                  <a:t>Sentence</a:t>
                </a:r>
              </a:p>
            </p:txBody>
          </p:sp>
        </p:grpSp>
        <p:sp>
          <p:nvSpPr>
            <p:cNvPr id="15" name="Freeform 15"/>
            <p:cNvSpPr/>
            <p:nvPr/>
          </p:nvSpPr>
          <p:spPr>
            <a:xfrm>
              <a:off x="3690646" y="844310"/>
              <a:ext cx="1240532" cy="352001"/>
            </a:xfrm>
            <a:custGeom>
              <a:avLst/>
              <a:gdLst/>
              <a:ahLst/>
              <a:cxnLst/>
              <a:rect l="l" t="t" r="r" b="b"/>
              <a:pathLst>
                <a:path w="1240532" h="352001">
                  <a:moveTo>
                    <a:pt x="0" y="0"/>
                  </a:moveTo>
                  <a:lnTo>
                    <a:pt x="1240532" y="0"/>
                  </a:lnTo>
                  <a:lnTo>
                    <a:pt x="1240532" y="352001"/>
                  </a:lnTo>
                  <a:lnTo>
                    <a:pt x="0" y="3520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6" name="Freeform 16"/>
            <p:cNvSpPr/>
            <p:nvPr/>
          </p:nvSpPr>
          <p:spPr>
            <a:xfrm>
              <a:off x="13553003" y="844310"/>
              <a:ext cx="1240532" cy="352001"/>
            </a:xfrm>
            <a:custGeom>
              <a:avLst/>
              <a:gdLst/>
              <a:ahLst/>
              <a:cxnLst/>
              <a:rect l="l" t="t" r="r" b="b"/>
              <a:pathLst>
                <a:path w="1240532" h="352001">
                  <a:moveTo>
                    <a:pt x="0" y="0"/>
                  </a:moveTo>
                  <a:lnTo>
                    <a:pt x="1240532" y="0"/>
                  </a:lnTo>
                  <a:lnTo>
                    <a:pt x="1240532" y="352001"/>
                  </a:lnTo>
                  <a:lnTo>
                    <a:pt x="0" y="3520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7" name="Freeform 17"/>
            <p:cNvSpPr/>
            <p:nvPr/>
          </p:nvSpPr>
          <p:spPr>
            <a:xfrm>
              <a:off x="8621824" y="844310"/>
              <a:ext cx="1240532" cy="352001"/>
            </a:xfrm>
            <a:custGeom>
              <a:avLst/>
              <a:gdLst/>
              <a:ahLst/>
              <a:cxnLst/>
              <a:rect l="l" t="t" r="r" b="b"/>
              <a:pathLst>
                <a:path w="1240532" h="352001">
                  <a:moveTo>
                    <a:pt x="0" y="0"/>
                  </a:moveTo>
                  <a:lnTo>
                    <a:pt x="1240533" y="0"/>
                  </a:lnTo>
                  <a:lnTo>
                    <a:pt x="1240533" y="352001"/>
                  </a:lnTo>
                  <a:lnTo>
                    <a:pt x="0" y="3520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8" name="Group 18"/>
          <p:cNvGrpSpPr/>
          <p:nvPr/>
        </p:nvGrpSpPr>
        <p:grpSpPr>
          <a:xfrm>
            <a:off x="363240" y="7860944"/>
            <a:ext cx="17561520" cy="1499311"/>
            <a:chOff x="0" y="0"/>
            <a:chExt cx="23415360" cy="1999081"/>
          </a:xfrm>
        </p:grpSpPr>
        <p:grpSp>
          <p:nvGrpSpPr>
            <p:cNvPr id="19" name="Group 19"/>
            <p:cNvGrpSpPr/>
            <p:nvPr/>
          </p:nvGrpSpPr>
          <p:grpSpPr>
            <a:xfrm>
              <a:off x="4931178" y="0"/>
              <a:ext cx="3690646" cy="1957542"/>
              <a:chOff x="0" y="0"/>
              <a:chExt cx="812800" cy="431114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812800" cy="431114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431114">
                    <a:moveTo>
                      <a:pt x="142645" y="0"/>
                    </a:moveTo>
                    <a:lnTo>
                      <a:pt x="670155" y="0"/>
                    </a:lnTo>
                    <a:cubicBezTo>
                      <a:pt x="748936" y="0"/>
                      <a:pt x="812800" y="63864"/>
                      <a:pt x="812800" y="142645"/>
                    </a:cubicBezTo>
                    <a:lnTo>
                      <a:pt x="812800" y="288470"/>
                    </a:lnTo>
                    <a:cubicBezTo>
                      <a:pt x="812800" y="367250"/>
                      <a:pt x="748936" y="431114"/>
                      <a:pt x="670155" y="431114"/>
                    </a:cubicBezTo>
                    <a:lnTo>
                      <a:pt x="142645" y="431114"/>
                    </a:lnTo>
                    <a:cubicBezTo>
                      <a:pt x="63864" y="431114"/>
                      <a:pt x="0" y="367250"/>
                      <a:pt x="0" y="288470"/>
                    </a:cubicBezTo>
                    <a:lnTo>
                      <a:pt x="0" y="142645"/>
                    </a:lnTo>
                    <a:cubicBezTo>
                      <a:pt x="0" y="63864"/>
                      <a:pt x="63864" y="0"/>
                      <a:pt x="142645" y="0"/>
                    </a:cubicBezTo>
                    <a:close/>
                  </a:path>
                </a:pathLst>
              </a:custGeom>
              <a:solidFill>
                <a:srgbClr val="E9E9E9"/>
              </a:solidFill>
            </p:spPr>
          </p:sp>
          <p:sp>
            <p:nvSpPr>
              <p:cNvPr id="21" name="TextBox 21"/>
              <p:cNvSpPr txBox="1"/>
              <p:nvPr/>
            </p:nvSpPr>
            <p:spPr>
              <a:xfrm>
                <a:off x="0" y="-28575"/>
                <a:ext cx="812800" cy="459689"/>
              </a:xfrm>
              <a:prstGeom prst="rect">
                <a:avLst/>
              </a:prstGeom>
            </p:spPr>
            <p:txBody>
              <a:bodyPr lIns="45564" tIns="45564" rIns="45564" bIns="45564" rtlCol="0" anchor="ctr"/>
              <a:lstStyle/>
              <a:p>
                <a:pPr algn="ctr">
                  <a:lnSpc>
                    <a:spcPts val="2659"/>
                  </a:lnSpc>
                </a:pPr>
                <a:r>
                  <a:rPr lang="en-US" sz="1899">
                    <a:solidFill>
                      <a:srgbClr val="2B4B82"/>
                    </a:solidFill>
                    <a:latin typeface="Clear Sans Bold"/>
                  </a:rPr>
                  <a:t>Image Classification</a:t>
                </a:r>
              </a:p>
            </p:txBody>
          </p:sp>
        </p:grpSp>
        <p:grpSp>
          <p:nvGrpSpPr>
            <p:cNvPr id="22" name="Group 22"/>
            <p:cNvGrpSpPr/>
            <p:nvPr/>
          </p:nvGrpSpPr>
          <p:grpSpPr>
            <a:xfrm>
              <a:off x="9862357" y="0"/>
              <a:ext cx="3690646" cy="1957542"/>
              <a:chOff x="0" y="0"/>
              <a:chExt cx="812800" cy="431114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812800" cy="431114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431114">
                    <a:moveTo>
                      <a:pt x="142645" y="0"/>
                    </a:moveTo>
                    <a:lnTo>
                      <a:pt x="670155" y="0"/>
                    </a:lnTo>
                    <a:cubicBezTo>
                      <a:pt x="748936" y="0"/>
                      <a:pt x="812800" y="63864"/>
                      <a:pt x="812800" y="142645"/>
                    </a:cubicBezTo>
                    <a:lnTo>
                      <a:pt x="812800" y="288470"/>
                    </a:lnTo>
                    <a:cubicBezTo>
                      <a:pt x="812800" y="367250"/>
                      <a:pt x="748936" y="431114"/>
                      <a:pt x="670155" y="431114"/>
                    </a:cubicBezTo>
                    <a:lnTo>
                      <a:pt x="142645" y="431114"/>
                    </a:lnTo>
                    <a:cubicBezTo>
                      <a:pt x="63864" y="431114"/>
                      <a:pt x="0" y="367250"/>
                      <a:pt x="0" y="288470"/>
                    </a:cubicBezTo>
                    <a:lnTo>
                      <a:pt x="0" y="142645"/>
                    </a:lnTo>
                    <a:cubicBezTo>
                      <a:pt x="0" y="63864"/>
                      <a:pt x="63864" y="0"/>
                      <a:pt x="142645" y="0"/>
                    </a:cubicBezTo>
                    <a:close/>
                  </a:path>
                </a:pathLst>
              </a:custGeom>
              <a:solidFill>
                <a:srgbClr val="E9E9E9"/>
              </a:solidFill>
            </p:spPr>
          </p:sp>
          <p:sp>
            <p:nvSpPr>
              <p:cNvPr id="24" name="TextBox 24"/>
              <p:cNvSpPr txBox="1"/>
              <p:nvPr/>
            </p:nvSpPr>
            <p:spPr>
              <a:xfrm>
                <a:off x="0" y="-28575"/>
                <a:ext cx="812800" cy="459689"/>
              </a:xfrm>
              <a:prstGeom prst="rect">
                <a:avLst/>
              </a:prstGeom>
            </p:spPr>
            <p:txBody>
              <a:bodyPr lIns="45564" tIns="45564" rIns="45564" bIns="45564" rtlCol="0" anchor="ctr"/>
              <a:lstStyle/>
              <a:p>
                <a:pPr algn="ctr">
                  <a:lnSpc>
                    <a:spcPts val="2659"/>
                  </a:lnSpc>
                </a:pPr>
                <a:r>
                  <a:rPr lang="en-US" sz="1899">
                    <a:solidFill>
                      <a:srgbClr val="2B4B82"/>
                    </a:solidFill>
                    <a:latin typeface="Clear Sans Bold"/>
                  </a:rPr>
                  <a:t>Emoji Label (Text)</a:t>
                </a:r>
              </a:p>
            </p:txBody>
          </p:sp>
        </p:grpSp>
        <p:grpSp>
          <p:nvGrpSpPr>
            <p:cNvPr id="25" name="Group 25"/>
            <p:cNvGrpSpPr/>
            <p:nvPr/>
          </p:nvGrpSpPr>
          <p:grpSpPr>
            <a:xfrm>
              <a:off x="14793535" y="0"/>
              <a:ext cx="3690646" cy="1957542"/>
              <a:chOff x="0" y="0"/>
              <a:chExt cx="812800" cy="431114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812800" cy="431114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431114">
                    <a:moveTo>
                      <a:pt x="142645" y="0"/>
                    </a:moveTo>
                    <a:lnTo>
                      <a:pt x="670155" y="0"/>
                    </a:lnTo>
                    <a:cubicBezTo>
                      <a:pt x="748936" y="0"/>
                      <a:pt x="812800" y="63864"/>
                      <a:pt x="812800" y="142645"/>
                    </a:cubicBezTo>
                    <a:lnTo>
                      <a:pt x="812800" y="288470"/>
                    </a:lnTo>
                    <a:cubicBezTo>
                      <a:pt x="812800" y="367250"/>
                      <a:pt x="748936" y="431114"/>
                      <a:pt x="670155" y="431114"/>
                    </a:cubicBezTo>
                    <a:lnTo>
                      <a:pt x="142645" y="431114"/>
                    </a:lnTo>
                    <a:cubicBezTo>
                      <a:pt x="63864" y="431114"/>
                      <a:pt x="0" y="367250"/>
                      <a:pt x="0" y="288470"/>
                    </a:cubicBezTo>
                    <a:lnTo>
                      <a:pt x="0" y="142645"/>
                    </a:lnTo>
                    <a:cubicBezTo>
                      <a:pt x="0" y="63864"/>
                      <a:pt x="63864" y="0"/>
                      <a:pt x="142645" y="0"/>
                    </a:cubicBezTo>
                    <a:close/>
                  </a:path>
                </a:pathLst>
              </a:custGeom>
              <a:solidFill>
                <a:srgbClr val="E9E9E9"/>
              </a:solidFill>
            </p:spPr>
          </p:sp>
          <p:sp>
            <p:nvSpPr>
              <p:cNvPr id="27" name="TextBox 27"/>
              <p:cNvSpPr txBox="1"/>
              <p:nvPr/>
            </p:nvSpPr>
            <p:spPr>
              <a:xfrm>
                <a:off x="0" y="-28575"/>
                <a:ext cx="812800" cy="459689"/>
              </a:xfrm>
              <a:prstGeom prst="rect">
                <a:avLst/>
              </a:prstGeom>
            </p:spPr>
            <p:txBody>
              <a:bodyPr lIns="45564" tIns="45564" rIns="45564" bIns="45564" rtlCol="0" anchor="ctr"/>
              <a:lstStyle/>
              <a:p>
                <a:pPr algn="ctr">
                  <a:lnSpc>
                    <a:spcPts val="2659"/>
                  </a:lnSpc>
                </a:pPr>
                <a:r>
                  <a:rPr lang="en-US" sz="1899">
                    <a:solidFill>
                      <a:srgbClr val="2B4B82"/>
                    </a:solidFill>
                    <a:latin typeface="Clear Sans Bold"/>
                  </a:rPr>
                  <a:t> Our Model</a:t>
                </a:r>
              </a:p>
            </p:txBody>
          </p:sp>
        </p:grpSp>
        <p:grpSp>
          <p:nvGrpSpPr>
            <p:cNvPr id="28" name="Group 28"/>
            <p:cNvGrpSpPr/>
            <p:nvPr/>
          </p:nvGrpSpPr>
          <p:grpSpPr>
            <a:xfrm>
              <a:off x="19724713" y="0"/>
              <a:ext cx="3690646" cy="1957542"/>
              <a:chOff x="0" y="0"/>
              <a:chExt cx="812800" cy="431114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0" y="0"/>
                <a:ext cx="812800" cy="431114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431114">
                    <a:moveTo>
                      <a:pt x="142645" y="0"/>
                    </a:moveTo>
                    <a:lnTo>
                      <a:pt x="670155" y="0"/>
                    </a:lnTo>
                    <a:cubicBezTo>
                      <a:pt x="748936" y="0"/>
                      <a:pt x="812800" y="63864"/>
                      <a:pt x="812800" y="142645"/>
                    </a:cubicBezTo>
                    <a:lnTo>
                      <a:pt x="812800" y="288470"/>
                    </a:lnTo>
                    <a:cubicBezTo>
                      <a:pt x="812800" y="367250"/>
                      <a:pt x="748936" y="431114"/>
                      <a:pt x="670155" y="431114"/>
                    </a:cubicBezTo>
                    <a:lnTo>
                      <a:pt x="142645" y="431114"/>
                    </a:lnTo>
                    <a:cubicBezTo>
                      <a:pt x="63864" y="431114"/>
                      <a:pt x="0" y="367250"/>
                      <a:pt x="0" y="288470"/>
                    </a:cubicBezTo>
                    <a:lnTo>
                      <a:pt x="0" y="142645"/>
                    </a:lnTo>
                    <a:cubicBezTo>
                      <a:pt x="0" y="63864"/>
                      <a:pt x="63864" y="0"/>
                      <a:pt x="142645" y="0"/>
                    </a:cubicBezTo>
                    <a:close/>
                  </a:path>
                </a:pathLst>
              </a:custGeom>
              <a:solidFill>
                <a:srgbClr val="E9E9E9"/>
              </a:solidFill>
            </p:spPr>
          </p:sp>
          <p:sp>
            <p:nvSpPr>
              <p:cNvPr id="30" name="TextBox 30"/>
              <p:cNvSpPr txBox="1"/>
              <p:nvPr/>
            </p:nvSpPr>
            <p:spPr>
              <a:xfrm>
                <a:off x="0" y="-28575"/>
                <a:ext cx="812800" cy="459689"/>
              </a:xfrm>
              <a:prstGeom prst="rect">
                <a:avLst/>
              </a:prstGeom>
            </p:spPr>
            <p:txBody>
              <a:bodyPr lIns="45564" tIns="45564" rIns="45564" bIns="45564" rtlCol="0" anchor="ctr"/>
              <a:lstStyle/>
              <a:p>
                <a:pPr algn="ctr">
                  <a:lnSpc>
                    <a:spcPts val="2659"/>
                  </a:lnSpc>
                </a:pPr>
                <a:r>
                  <a:rPr lang="en-US" sz="1899">
                    <a:solidFill>
                      <a:srgbClr val="2B4B82"/>
                    </a:solidFill>
                    <a:latin typeface="Clear Sans Bold"/>
                  </a:rPr>
                  <a:t>Sentence</a:t>
                </a:r>
              </a:p>
            </p:txBody>
          </p:sp>
        </p:grpSp>
        <p:sp>
          <p:nvSpPr>
            <p:cNvPr id="31" name="Freeform 31"/>
            <p:cNvSpPr/>
            <p:nvPr/>
          </p:nvSpPr>
          <p:spPr>
            <a:xfrm>
              <a:off x="8621824" y="844310"/>
              <a:ext cx="1240532" cy="352001"/>
            </a:xfrm>
            <a:custGeom>
              <a:avLst/>
              <a:gdLst/>
              <a:ahLst/>
              <a:cxnLst/>
              <a:rect l="l" t="t" r="r" b="b"/>
              <a:pathLst>
                <a:path w="1240532" h="352001">
                  <a:moveTo>
                    <a:pt x="0" y="0"/>
                  </a:moveTo>
                  <a:lnTo>
                    <a:pt x="1240533" y="0"/>
                  </a:lnTo>
                  <a:lnTo>
                    <a:pt x="1240533" y="352001"/>
                  </a:lnTo>
                  <a:lnTo>
                    <a:pt x="0" y="3520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2" name="Freeform 32"/>
            <p:cNvSpPr/>
            <p:nvPr/>
          </p:nvSpPr>
          <p:spPr>
            <a:xfrm>
              <a:off x="18484181" y="844310"/>
              <a:ext cx="1240532" cy="352001"/>
            </a:xfrm>
            <a:custGeom>
              <a:avLst/>
              <a:gdLst/>
              <a:ahLst/>
              <a:cxnLst/>
              <a:rect l="l" t="t" r="r" b="b"/>
              <a:pathLst>
                <a:path w="1240532" h="352001">
                  <a:moveTo>
                    <a:pt x="0" y="0"/>
                  </a:moveTo>
                  <a:lnTo>
                    <a:pt x="1240532" y="0"/>
                  </a:lnTo>
                  <a:lnTo>
                    <a:pt x="1240532" y="352001"/>
                  </a:lnTo>
                  <a:lnTo>
                    <a:pt x="0" y="3520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3" name="Freeform 33"/>
            <p:cNvSpPr/>
            <p:nvPr/>
          </p:nvSpPr>
          <p:spPr>
            <a:xfrm>
              <a:off x="13553003" y="844310"/>
              <a:ext cx="1240532" cy="352001"/>
            </a:xfrm>
            <a:custGeom>
              <a:avLst/>
              <a:gdLst/>
              <a:ahLst/>
              <a:cxnLst/>
              <a:rect l="l" t="t" r="r" b="b"/>
              <a:pathLst>
                <a:path w="1240532" h="352001">
                  <a:moveTo>
                    <a:pt x="0" y="0"/>
                  </a:moveTo>
                  <a:lnTo>
                    <a:pt x="1240532" y="0"/>
                  </a:lnTo>
                  <a:lnTo>
                    <a:pt x="1240532" y="352001"/>
                  </a:lnTo>
                  <a:lnTo>
                    <a:pt x="0" y="3520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34" name="Group 34"/>
            <p:cNvGrpSpPr/>
            <p:nvPr/>
          </p:nvGrpSpPr>
          <p:grpSpPr>
            <a:xfrm>
              <a:off x="0" y="41539"/>
              <a:ext cx="3690646" cy="1957542"/>
              <a:chOff x="0" y="0"/>
              <a:chExt cx="812800" cy="431114"/>
            </a:xfrm>
          </p:grpSpPr>
          <p:sp>
            <p:nvSpPr>
              <p:cNvPr id="35" name="Freeform 35"/>
              <p:cNvSpPr/>
              <p:nvPr/>
            </p:nvSpPr>
            <p:spPr>
              <a:xfrm>
                <a:off x="0" y="0"/>
                <a:ext cx="812800" cy="431114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431114">
                    <a:moveTo>
                      <a:pt x="142645" y="0"/>
                    </a:moveTo>
                    <a:lnTo>
                      <a:pt x="670155" y="0"/>
                    </a:lnTo>
                    <a:cubicBezTo>
                      <a:pt x="748936" y="0"/>
                      <a:pt x="812800" y="63864"/>
                      <a:pt x="812800" y="142645"/>
                    </a:cubicBezTo>
                    <a:lnTo>
                      <a:pt x="812800" y="288470"/>
                    </a:lnTo>
                    <a:cubicBezTo>
                      <a:pt x="812800" y="367250"/>
                      <a:pt x="748936" y="431114"/>
                      <a:pt x="670155" y="431114"/>
                    </a:cubicBezTo>
                    <a:lnTo>
                      <a:pt x="142645" y="431114"/>
                    </a:lnTo>
                    <a:cubicBezTo>
                      <a:pt x="63864" y="431114"/>
                      <a:pt x="0" y="367250"/>
                      <a:pt x="0" y="288470"/>
                    </a:cubicBezTo>
                    <a:lnTo>
                      <a:pt x="0" y="142645"/>
                    </a:lnTo>
                    <a:cubicBezTo>
                      <a:pt x="0" y="63864"/>
                      <a:pt x="63864" y="0"/>
                      <a:pt x="142645" y="0"/>
                    </a:cubicBezTo>
                    <a:close/>
                  </a:path>
                </a:pathLst>
              </a:custGeom>
              <a:solidFill>
                <a:srgbClr val="E9E9E9"/>
              </a:solidFill>
            </p:spPr>
          </p:sp>
          <p:sp>
            <p:nvSpPr>
              <p:cNvPr id="36" name="TextBox 36"/>
              <p:cNvSpPr txBox="1"/>
              <p:nvPr/>
            </p:nvSpPr>
            <p:spPr>
              <a:xfrm>
                <a:off x="0" y="-28575"/>
                <a:ext cx="812800" cy="459689"/>
              </a:xfrm>
              <a:prstGeom prst="rect">
                <a:avLst/>
              </a:prstGeom>
            </p:spPr>
            <p:txBody>
              <a:bodyPr lIns="45564" tIns="45564" rIns="45564" bIns="45564" rtlCol="0" anchor="ctr"/>
              <a:lstStyle/>
              <a:p>
                <a:pPr algn="ctr">
                  <a:lnSpc>
                    <a:spcPts val="2659"/>
                  </a:lnSpc>
                </a:pPr>
                <a:r>
                  <a:rPr lang="en-US" sz="1899">
                    <a:solidFill>
                      <a:srgbClr val="2B4B82"/>
                    </a:solidFill>
                    <a:latin typeface="Clear Sans Bold"/>
                  </a:rPr>
                  <a:t>Emoji as an image</a:t>
                </a:r>
              </a:p>
            </p:txBody>
          </p:sp>
        </p:grpSp>
        <p:sp>
          <p:nvSpPr>
            <p:cNvPr id="37" name="Freeform 37"/>
            <p:cNvSpPr/>
            <p:nvPr/>
          </p:nvSpPr>
          <p:spPr>
            <a:xfrm>
              <a:off x="3690646" y="844310"/>
              <a:ext cx="1240532" cy="352001"/>
            </a:xfrm>
            <a:custGeom>
              <a:avLst/>
              <a:gdLst/>
              <a:ahLst/>
              <a:cxnLst/>
              <a:rect l="l" t="t" r="r" b="b"/>
              <a:pathLst>
                <a:path w="1240532" h="352001">
                  <a:moveTo>
                    <a:pt x="0" y="0"/>
                  </a:moveTo>
                  <a:lnTo>
                    <a:pt x="1240532" y="0"/>
                  </a:lnTo>
                  <a:lnTo>
                    <a:pt x="1240532" y="352001"/>
                  </a:lnTo>
                  <a:lnTo>
                    <a:pt x="0" y="3520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pic>
        <p:nvPicPr>
          <p:cNvPr id="38" name="Picture 38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8617102" y="5229878"/>
            <a:ext cx="1053796" cy="2007230"/>
          </a:xfrm>
          <a:prstGeom prst="rect">
            <a:avLst/>
          </a:prstGeom>
        </p:spPr>
      </p:pic>
      <p:grpSp>
        <p:nvGrpSpPr>
          <p:cNvPr id="39" name="Group 39"/>
          <p:cNvGrpSpPr/>
          <p:nvPr/>
        </p:nvGrpSpPr>
        <p:grpSpPr>
          <a:xfrm>
            <a:off x="862397" y="1042670"/>
            <a:ext cx="16129620" cy="3453130"/>
            <a:chOff x="0" y="0"/>
            <a:chExt cx="21506159" cy="4604173"/>
          </a:xfrm>
        </p:grpSpPr>
        <p:sp>
          <p:nvSpPr>
            <p:cNvPr id="40" name="TextBox 40"/>
            <p:cNvSpPr txBox="1"/>
            <p:nvPr/>
          </p:nvSpPr>
          <p:spPr>
            <a:xfrm>
              <a:off x="0" y="0"/>
              <a:ext cx="21506159" cy="10922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480"/>
                </a:lnSpc>
              </a:pPr>
              <a:r>
                <a:rPr lang="en-US" sz="5400">
                  <a:solidFill>
                    <a:srgbClr val="2B4B82"/>
                  </a:solidFill>
                  <a:latin typeface="Clear Sans Bold"/>
                </a:rPr>
                <a:t>Future work : computer vision</a:t>
              </a:r>
            </a:p>
          </p:txBody>
        </p:sp>
        <p:sp>
          <p:nvSpPr>
            <p:cNvPr id="41" name="TextBox 41"/>
            <p:cNvSpPr txBox="1"/>
            <p:nvPr/>
          </p:nvSpPr>
          <p:spPr>
            <a:xfrm>
              <a:off x="0" y="2000250"/>
              <a:ext cx="21506159" cy="26039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19"/>
                </a:lnSpc>
              </a:pPr>
              <a:r>
                <a:rPr lang="en-US" sz="2799" spc="279">
                  <a:solidFill>
                    <a:srgbClr val="F7849E"/>
                  </a:solidFill>
                  <a:latin typeface="Clear Sans Bold"/>
                </a:rPr>
                <a:t>To extend the input possibles</a:t>
              </a:r>
            </a:p>
            <a:p>
              <a:pPr>
                <a:lnSpc>
                  <a:spcPts val="3919"/>
                </a:lnSpc>
              </a:pPr>
              <a:endParaRPr lang="en-US" sz="2799" spc="279">
                <a:solidFill>
                  <a:srgbClr val="F7849E"/>
                </a:solidFill>
                <a:latin typeface="Clear Sans Bold"/>
              </a:endParaRPr>
            </a:p>
            <a:p>
              <a:pPr>
                <a:lnSpc>
                  <a:spcPts val="3919"/>
                </a:lnSpc>
              </a:pPr>
              <a:endParaRPr lang="en-US" sz="2799" spc="279">
                <a:solidFill>
                  <a:srgbClr val="F7849E"/>
                </a:solidFill>
                <a:latin typeface="Clear Sans Bold"/>
              </a:endParaRPr>
            </a:p>
            <a:p>
              <a:pPr>
                <a:lnSpc>
                  <a:spcPts val="3919"/>
                </a:lnSpc>
              </a:pPr>
              <a:endParaRPr lang="en-US" sz="2799" spc="279">
                <a:solidFill>
                  <a:srgbClr val="F7849E"/>
                </a:solidFill>
                <a:latin typeface="Clear Sans Bold"/>
              </a:endParaRPr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DD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5317719"/>
            <a:ext cx="7073477" cy="4617276"/>
          </a:xfrm>
          <a:custGeom>
            <a:avLst/>
            <a:gdLst/>
            <a:ahLst/>
            <a:cxnLst/>
            <a:rect l="l" t="t" r="r" b="b"/>
            <a:pathLst>
              <a:path w="7073477" h="4617276">
                <a:moveTo>
                  <a:pt x="0" y="0"/>
                </a:moveTo>
                <a:lnTo>
                  <a:pt x="7073477" y="0"/>
                </a:lnTo>
                <a:lnTo>
                  <a:pt x="7073477" y="4617277"/>
                </a:lnTo>
                <a:lnTo>
                  <a:pt x="0" y="46172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28700" y="4318621"/>
            <a:ext cx="3397334" cy="664696"/>
          </a:xfrm>
          <a:custGeom>
            <a:avLst/>
            <a:gdLst/>
            <a:ahLst/>
            <a:cxnLst/>
            <a:rect l="l" t="t" r="r" b="b"/>
            <a:pathLst>
              <a:path w="3397334" h="664696">
                <a:moveTo>
                  <a:pt x="0" y="0"/>
                </a:moveTo>
                <a:lnTo>
                  <a:pt x="3397334" y="0"/>
                </a:lnTo>
                <a:lnTo>
                  <a:pt x="3397334" y="664695"/>
                </a:lnTo>
                <a:lnTo>
                  <a:pt x="0" y="66469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3786055" y="2421890"/>
            <a:ext cx="1814264" cy="1896730"/>
          </a:xfrm>
          <a:custGeom>
            <a:avLst/>
            <a:gdLst/>
            <a:ahLst/>
            <a:cxnLst/>
            <a:rect l="l" t="t" r="r" b="b"/>
            <a:pathLst>
              <a:path w="1814264" h="1896730">
                <a:moveTo>
                  <a:pt x="0" y="0"/>
                </a:moveTo>
                <a:lnTo>
                  <a:pt x="1814264" y="0"/>
                </a:lnTo>
                <a:lnTo>
                  <a:pt x="1814264" y="1896731"/>
                </a:lnTo>
                <a:lnTo>
                  <a:pt x="0" y="189673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4276243" y="4483830"/>
            <a:ext cx="833889" cy="833889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812800"/>
                  </a:moveTo>
                  <a:lnTo>
                    <a:pt x="0" y="406400"/>
                  </a:lnTo>
                  <a:lnTo>
                    <a:pt x="203200" y="40640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609600" y="406400"/>
                  </a:lnTo>
                  <a:lnTo>
                    <a:pt x="812800" y="406400"/>
                  </a:lnTo>
                  <a:lnTo>
                    <a:pt x="406400" y="812800"/>
                  </a:lnTo>
                  <a:close/>
                </a:path>
              </a:pathLst>
            </a:custGeom>
            <a:solidFill>
              <a:srgbClr val="00CADC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203200" y="-28575"/>
              <a:ext cx="406400" cy="7397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1511093" y="5479644"/>
            <a:ext cx="6364189" cy="1526334"/>
          </a:xfrm>
          <a:custGeom>
            <a:avLst/>
            <a:gdLst/>
            <a:ahLst/>
            <a:cxnLst/>
            <a:rect l="l" t="t" r="r" b="b"/>
            <a:pathLst>
              <a:path w="6364189" h="1526334">
                <a:moveTo>
                  <a:pt x="0" y="0"/>
                </a:moveTo>
                <a:lnTo>
                  <a:pt x="6364188" y="0"/>
                </a:lnTo>
                <a:lnTo>
                  <a:pt x="6364188" y="1526335"/>
                </a:lnTo>
                <a:lnTo>
                  <a:pt x="0" y="152633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14276243" y="7364080"/>
            <a:ext cx="833889" cy="83388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812800"/>
                  </a:moveTo>
                  <a:lnTo>
                    <a:pt x="0" y="406400"/>
                  </a:lnTo>
                  <a:lnTo>
                    <a:pt x="203200" y="40640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609600" y="406400"/>
                  </a:lnTo>
                  <a:lnTo>
                    <a:pt x="812800" y="406400"/>
                  </a:lnTo>
                  <a:lnTo>
                    <a:pt x="406400" y="812800"/>
                  </a:lnTo>
                  <a:close/>
                </a:path>
              </a:pathLst>
            </a:custGeom>
            <a:solidFill>
              <a:srgbClr val="00CADC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203200" y="-28575"/>
              <a:ext cx="406400" cy="7397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11394149" y="8559919"/>
            <a:ext cx="6598076" cy="1082375"/>
          </a:xfrm>
          <a:custGeom>
            <a:avLst/>
            <a:gdLst/>
            <a:ahLst/>
            <a:cxnLst/>
            <a:rect l="l" t="t" r="r" b="b"/>
            <a:pathLst>
              <a:path w="6598076" h="1082375">
                <a:moveTo>
                  <a:pt x="0" y="0"/>
                </a:moveTo>
                <a:lnTo>
                  <a:pt x="6598076" y="0"/>
                </a:lnTo>
                <a:lnTo>
                  <a:pt x="6598076" y="1082375"/>
                </a:lnTo>
                <a:lnTo>
                  <a:pt x="0" y="108237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b="-7622"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1028700" y="1028700"/>
            <a:ext cx="12255539" cy="2786380"/>
            <a:chOff x="0" y="0"/>
            <a:chExt cx="16340719" cy="3715173"/>
          </a:xfrm>
        </p:grpSpPr>
        <p:sp>
          <p:nvSpPr>
            <p:cNvPr id="14" name="TextBox 14"/>
            <p:cNvSpPr txBox="1"/>
            <p:nvPr/>
          </p:nvSpPr>
          <p:spPr>
            <a:xfrm>
              <a:off x="0" y="0"/>
              <a:ext cx="16340719" cy="21844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480"/>
                </a:lnSpc>
              </a:pPr>
              <a:r>
                <a:rPr lang="en-US" sz="5400">
                  <a:solidFill>
                    <a:srgbClr val="2B4B82"/>
                  </a:solidFill>
                  <a:latin typeface="Clear Sans Bold"/>
                </a:rPr>
                <a:t>Simple example that we did with the help of a user-friendly website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3092450"/>
              <a:ext cx="16340719" cy="6227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19"/>
                </a:lnSpc>
              </a:pPr>
              <a:r>
                <a:rPr lang="en-US" sz="2799" spc="279">
                  <a:solidFill>
                    <a:srgbClr val="F7849E"/>
                  </a:solidFill>
                  <a:latin typeface="Clear Sans Bold"/>
                </a:rPr>
                <a:t>FULL DATASET COMPLEX TO CREATE, EXAMPLE WITH 3 EMOJIS</a:t>
              </a:r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DD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350885" y="3348039"/>
            <a:ext cx="5295646" cy="5530701"/>
          </a:xfrm>
          <a:custGeom>
            <a:avLst/>
            <a:gdLst/>
            <a:ahLst/>
            <a:cxnLst/>
            <a:rect l="l" t="t" r="r" b="b"/>
            <a:pathLst>
              <a:path w="5295646" h="5530701">
                <a:moveTo>
                  <a:pt x="0" y="0"/>
                </a:moveTo>
                <a:lnTo>
                  <a:pt x="5295646" y="0"/>
                </a:lnTo>
                <a:lnTo>
                  <a:pt x="5295646" y="5530700"/>
                </a:lnTo>
                <a:lnTo>
                  <a:pt x="0" y="55307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3216198" y="4045536"/>
            <a:ext cx="4979602" cy="3181249"/>
            <a:chOff x="0" y="0"/>
            <a:chExt cx="6639469" cy="4241665"/>
          </a:xfrm>
        </p:grpSpPr>
        <p:sp>
          <p:nvSpPr>
            <p:cNvPr id="4" name="TextBox 4"/>
            <p:cNvSpPr txBox="1"/>
            <p:nvPr/>
          </p:nvSpPr>
          <p:spPr>
            <a:xfrm>
              <a:off x="0" y="190500"/>
              <a:ext cx="6639469" cy="270171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520"/>
                </a:lnSpc>
              </a:pPr>
              <a:r>
                <a:rPr lang="en-US" sz="8000" spc="-88">
                  <a:solidFill>
                    <a:srgbClr val="2B4B82"/>
                  </a:solidFill>
                  <a:latin typeface="Clear Sans Bold"/>
                </a:rPr>
                <a:t>Thank</a:t>
              </a:r>
            </a:p>
            <a:p>
              <a:pPr>
                <a:lnSpc>
                  <a:spcPts val="7520"/>
                </a:lnSpc>
              </a:pPr>
              <a:r>
                <a:rPr lang="en-US" sz="8000" spc="-88">
                  <a:solidFill>
                    <a:srgbClr val="2B4B82"/>
                  </a:solidFill>
                  <a:latin typeface="Clear Sans Bold"/>
                </a:rPr>
                <a:t>You 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3490037"/>
              <a:ext cx="6639469" cy="7516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75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4B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/>
          <p:cNvGraphicFramePr>
            <a:graphicFrameLocks noGrp="1"/>
          </p:cNvGraphicFramePr>
          <p:nvPr/>
        </p:nvGraphicFramePr>
        <p:xfrm>
          <a:off x="8600462" y="1028700"/>
          <a:ext cx="8900153" cy="7289014"/>
        </p:xfrm>
        <a:graphic>
          <a:graphicData uri="http://schemas.openxmlformats.org/drawingml/2006/table">
            <a:tbl>
              <a:tblPr/>
              <a:tblGrid>
                <a:gridCol w="89001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095619">
                <a:tc>
                  <a:txBody>
                    <a:bodyPr/>
                    <a:lstStyle/>
                    <a:p>
                      <a:pPr algn="l">
                        <a:lnSpc>
                          <a:spcPts val="11340"/>
                        </a:lnSpc>
                        <a:defRPr/>
                      </a:pPr>
                      <a:r>
                        <a:rPr lang="en-US" sz="8100">
                          <a:solidFill>
                            <a:srgbClr val="F7B4A7"/>
                          </a:solidFill>
                          <a:latin typeface="Clear Sans Bold"/>
                        </a:rPr>
                        <a:t>Introduction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66675" cap="flat" cmpd="sng" algn="ctr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6675" cap="flat" cmpd="sng" algn="ctr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6675" cap="flat" cmpd="sng" algn="ctr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6675" cap="flat" cmpd="sng" algn="ctr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50759">
                <a:tc>
                  <a:txBody>
                    <a:bodyPr/>
                    <a:lstStyle/>
                    <a:p>
                      <a:pPr algn="l">
                        <a:lnSpc>
                          <a:spcPts val="406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66675" cap="flat" cmpd="sng" algn="ctr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6675" cap="flat" cmpd="sng" algn="ctr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6675" cap="flat" cmpd="sng" algn="ctr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6675" cap="flat" cmpd="sng" algn="ctr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42635">
                <a:tc>
                  <a:txBody>
                    <a:bodyPr/>
                    <a:lstStyle/>
                    <a:p>
                      <a:pPr marL="626111" lvl="1" indent="-313055" algn="l">
                        <a:lnSpc>
                          <a:spcPts val="4060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900">
                          <a:solidFill>
                            <a:srgbClr val="94DDDE"/>
                          </a:solidFill>
                          <a:latin typeface="Clear Sans"/>
                        </a:rPr>
                        <a:t>Can analyze and intepret combination of emojis and Reply with well-constructed sentences.</a:t>
                      </a:r>
                      <a:endParaRPr lang="en-US" sz="1100"/>
                    </a:p>
                    <a:p>
                      <a:pPr marL="626111" lvl="1" indent="-313055">
                        <a:lnSpc>
                          <a:spcPts val="4060"/>
                        </a:lnSpc>
                        <a:buFont typeface="Arial"/>
                        <a:buChar char="•"/>
                      </a:pPr>
                      <a:r>
                        <a:rPr lang="en-US" sz="2900">
                          <a:solidFill>
                            <a:srgbClr val="94DDDE"/>
                          </a:solidFill>
                          <a:latin typeface="Clear Sans"/>
                        </a:rPr>
                        <a:t>Integrated With Discord Bot</a:t>
                      </a:r>
                    </a:p>
                  </a:txBody>
                  <a:tcPr marL="190500" marR="190500" marT="190500" marB="190500" anchor="ctr">
                    <a:lnL w="66675" cap="flat" cmpd="sng" algn="ctr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6675" cap="flat" cmpd="sng" algn="ctr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6675" cap="flat" cmpd="sng" algn="ctr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6675" cap="flat" cmpd="sng" algn="ctr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9388929" y="3121218"/>
            <a:ext cx="1924649" cy="1917131"/>
            <a:chOff x="0" y="0"/>
            <a:chExt cx="6502400" cy="6477000"/>
          </a:xfrm>
        </p:grpSpPr>
        <p:sp>
          <p:nvSpPr>
            <p:cNvPr id="4" name="Freeform 4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3"/>
              <a:stretch>
                <a:fillRect l="223" r="223"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B4B82"/>
            </a:solid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386469" y="2415164"/>
            <a:ext cx="6534348" cy="5246370"/>
            <a:chOff x="0" y="0"/>
            <a:chExt cx="7467600" cy="599567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7467600" cy="4513580"/>
            </a:xfrm>
            <a:custGeom>
              <a:avLst/>
              <a:gdLst/>
              <a:ahLst/>
              <a:cxnLst/>
              <a:rect l="l" t="t" r="r" b="b"/>
              <a:pathLst>
                <a:path w="7467600" h="4513580">
                  <a:moveTo>
                    <a:pt x="7127240" y="0"/>
                  </a:moveTo>
                  <a:lnTo>
                    <a:pt x="340360" y="0"/>
                  </a:lnTo>
                  <a:cubicBezTo>
                    <a:pt x="152400" y="0"/>
                    <a:pt x="0" y="152400"/>
                    <a:pt x="0" y="340360"/>
                  </a:cubicBezTo>
                  <a:lnTo>
                    <a:pt x="0" y="4513580"/>
                  </a:lnTo>
                  <a:lnTo>
                    <a:pt x="7467600" y="4513580"/>
                  </a:lnTo>
                  <a:lnTo>
                    <a:pt x="7467600" y="340360"/>
                  </a:lnTo>
                  <a:cubicBezTo>
                    <a:pt x="7467600" y="152400"/>
                    <a:pt x="7315200" y="0"/>
                    <a:pt x="7127240" y="0"/>
                  </a:cubicBezTo>
                  <a:close/>
                  <a:moveTo>
                    <a:pt x="7142480" y="4188460"/>
                  </a:moveTo>
                  <a:lnTo>
                    <a:pt x="314961" y="4188460"/>
                  </a:lnTo>
                  <a:lnTo>
                    <a:pt x="314961" y="353060"/>
                  </a:lnTo>
                  <a:lnTo>
                    <a:pt x="7142480" y="353060"/>
                  </a:lnTo>
                  <a:lnTo>
                    <a:pt x="7142480" y="41884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0" y="4514850"/>
              <a:ext cx="7467600" cy="695960"/>
            </a:xfrm>
            <a:custGeom>
              <a:avLst/>
              <a:gdLst/>
              <a:ahLst/>
              <a:cxnLst/>
              <a:rect l="l" t="t" r="r" b="b"/>
              <a:pathLst>
                <a:path w="7467600" h="695960">
                  <a:moveTo>
                    <a:pt x="0" y="355600"/>
                  </a:moveTo>
                  <a:cubicBezTo>
                    <a:pt x="0" y="543560"/>
                    <a:pt x="152400" y="695960"/>
                    <a:pt x="340360" y="695960"/>
                  </a:cubicBezTo>
                  <a:lnTo>
                    <a:pt x="7127240" y="695960"/>
                  </a:lnTo>
                  <a:cubicBezTo>
                    <a:pt x="7315200" y="695960"/>
                    <a:pt x="7467600" y="543560"/>
                    <a:pt x="7467600" y="355600"/>
                  </a:cubicBezTo>
                  <a:lnTo>
                    <a:pt x="7467600" y="0"/>
                  </a:lnTo>
                  <a:lnTo>
                    <a:pt x="0" y="0"/>
                  </a:lnTo>
                  <a:lnTo>
                    <a:pt x="0" y="355600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2429510" y="5210810"/>
              <a:ext cx="2606040" cy="791210"/>
            </a:xfrm>
            <a:custGeom>
              <a:avLst/>
              <a:gdLst/>
              <a:ahLst/>
              <a:cxnLst/>
              <a:rect l="l" t="t" r="r" b="b"/>
              <a:pathLst>
                <a:path w="2606040" h="791210">
                  <a:moveTo>
                    <a:pt x="1258570" y="0"/>
                  </a:moveTo>
                  <a:lnTo>
                    <a:pt x="453390" y="0"/>
                  </a:lnTo>
                  <a:cubicBezTo>
                    <a:pt x="453390" y="0"/>
                    <a:pt x="429260" y="370840"/>
                    <a:pt x="403860" y="525780"/>
                  </a:cubicBezTo>
                  <a:cubicBezTo>
                    <a:pt x="359410" y="791210"/>
                    <a:pt x="87630" y="706120"/>
                    <a:pt x="10160" y="762000"/>
                  </a:cubicBezTo>
                  <a:cubicBezTo>
                    <a:pt x="0" y="769620"/>
                    <a:pt x="5080" y="786130"/>
                    <a:pt x="17780" y="786130"/>
                  </a:cubicBezTo>
                  <a:lnTo>
                    <a:pt x="2588260" y="786130"/>
                  </a:lnTo>
                  <a:cubicBezTo>
                    <a:pt x="2600960" y="786130"/>
                    <a:pt x="2606040" y="769620"/>
                    <a:pt x="2595880" y="762000"/>
                  </a:cubicBezTo>
                  <a:cubicBezTo>
                    <a:pt x="2518410" y="706120"/>
                    <a:pt x="2246630" y="791210"/>
                    <a:pt x="2202180" y="525780"/>
                  </a:cubicBezTo>
                  <a:cubicBezTo>
                    <a:pt x="2176780" y="370840"/>
                    <a:pt x="2152650" y="0"/>
                    <a:pt x="2152650" y="0"/>
                  </a:cubicBezTo>
                  <a:lnTo>
                    <a:pt x="1258570" y="0"/>
                  </a:lnTo>
                  <a:close/>
                </a:path>
              </a:pathLst>
            </a:custGeom>
            <a:solidFill>
              <a:srgbClr val="BBBBBB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314960" y="353060"/>
              <a:ext cx="6827520" cy="3835400"/>
            </a:xfrm>
            <a:custGeom>
              <a:avLst/>
              <a:gdLst/>
              <a:ahLst/>
              <a:cxnLst/>
              <a:rect l="l" t="t" r="r" b="b"/>
              <a:pathLst>
                <a:path w="6827520" h="3835400">
                  <a:moveTo>
                    <a:pt x="0" y="0"/>
                  </a:moveTo>
                  <a:lnTo>
                    <a:pt x="6827520" y="0"/>
                  </a:lnTo>
                  <a:lnTo>
                    <a:pt x="6827520" y="3835400"/>
                  </a:lnTo>
                  <a:lnTo>
                    <a:pt x="0" y="3835400"/>
                  </a:lnTo>
                  <a:close/>
                </a:path>
              </a:pathLst>
            </a:custGeom>
            <a:blipFill>
              <a:blip r:embed="rId4"/>
              <a:stretch>
                <a:fillRect t="-39006" b="-39006"/>
              </a:stretch>
            </a:blipFill>
          </p:spPr>
        </p:sp>
      </p:grpSp>
      <p:sp>
        <p:nvSpPr>
          <p:cNvPr id="11" name="TextBox 11"/>
          <p:cNvSpPr txBox="1"/>
          <p:nvPr/>
        </p:nvSpPr>
        <p:spPr>
          <a:xfrm>
            <a:off x="11550685" y="3824664"/>
            <a:ext cx="4393709" cy="5769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98"/>
              </a:lnSpc>
            </a:pPr>
            <a:r>
              <a:rPr lang="en-US" sz="4284">
                <a:solidFill>
                  <a:srgbClr val="38B6FF"/>
                </a:solidFill>
                <a:latin typeface="Clear Sans Bold"/>
              </a:rPr>
              <a:t>Discord Bot</a:t>
            </a:r>
          </a:p>
        </p:txBody>
      </p: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DD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2905657"/>
            <a:ext cx="9165012" cy="4779084"/>
            <a:chOff x="0" y="0"/>
            <a:chExt cx="12220016" cy="6372112"/>
          </a:xfrm>
        </p:grpSpPr>
        <p:sp>
          <p:nvSpPr>
            <p:cNvPr id="3" name="TextBox 3"/>
            <p:cNvSpPr txBox="1"/>
            <p:nvPr/>
          </p:nvSpPr>
          <p:spPr>
            <a:xfrm>
              <a:off x="0" y="76200"/>
              <a:ext cx="12220016" cy="11368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305"/>
                </a:lnSpc>
              </a:pPr>
              <a:r>
                <a:rPr lang="en-US" sz="6004">
                  <a:solidFill>
                    <a:srgbClr val="31356E"/>
                  </a:solidFill>
                  <a:latin typeface="Clear Sans Bold"/>
                </a:rPr>
                <a:t>Motivation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1902962"/>
              <a:ext cx="11707963" cy="44691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87446" lvl="1" indent="-293723">
                <a:lnSpc>
                  <a:spcPts val="3809"/>
                </a:lnSpc>
                <a:buFont typeface="Arial"/>
                <a:buChar char="•"/>
              </a:pPr>
              <a:r>
                <a:rPr lang="en-US" sz="2720">
                  <a:solidFill>
                    <a:srgbClr val="2B4B82"/>
                  </a:solidFill>
                  <a:latin typeface="Clear Sans"/>
                </a:rPr>
                <a:t>Emojis become the bridge of our communications to express something in text-based conversations.</a:t>
              </a:r>
            </a:p>
            <a:p>
              <a:pPr marL="587446" lvl="1" indent="-293723">
                <a:lnSpc>
                  <a:spcPts val="3809"/>
                </a:lnSpc>
                <a:buFont typeface="Arial"/>
                <a:buChar char="•"/>
              </a:pPr>
              <a:r>
                <a:rPr lang="en-US" sz="2720">
                  <a:solidFill>
                    <a:srgbClr val="2B4B82"/>
                  </a:solidFill>
                  <a:latin typeface="Clear Sans"/>
                </a:rPr>
                <a:t>Sometimes, People still struggle to understand their partner's text emojis meaning to them.</a:t>
              </a:r>
            </a:p>
            <a:p>
              <a:pPr marL="587446" lvl="1" indent="-293723">
                <a:lnSpc>
                  <a:spcPts val="3809"/>
                </a:lnSpc>
                <a:buFont typeface="Arial"/>
                <a:buChar char="•"/>
              </a:pPr>
              <a:r>
                <a:rPr lang="en-US" sz="2720">
                  <a:solidFill>
                    <a:srgbClr val="2B4B82"/>
                  </a:solidFill>
                  <a:latin typeface="Clear Sans"/>
                </a:rPr>
                <a:t>It aims to fill this communication gap by providing an easy dynamic solution for social media interactions, especially in Discord. </a:t>
              </a:r>
            </a:p>
          </p:txBody>
        </p:sp>
      </p:grpSp>
      <p:sp>
        <p:nvSpPr>
          <p:cNvPr id="5" name="Freeform 5"/>
          <p:cNvSpPr/>
          <p:nvPr/>
        </p:nvSpPr>
        <p:spPr>
          <a:xfrm rot="-968090">
            <a:off x="-535916" y="8058071"/>
            <a:ext cx="3129233" cy="3121410"/>
          </a:xfrm>
          <a:custGeom>
            <a:avLst/>
            <a:gdLst/>
            <a:ahLst/>
            <a:cxnLst/>
            <a:rect l="l" t="t" r="r" b="b"/>
            <a:pathLst>
              <a:path w="3129233" h="3121410">
                <a:moveTo>
                  <a:pt x="0" y="0"/>
                </a:moveTo>
                <a:lnTo>
                  <a:pt x="3129232" y="0"/>
                </a:lnTo>
                <a:lnTo>
                  <a:pt x="3129232" y="3121409"/>
                </a:lnTo>
                <a:lnTo>
                  <a:pt x="0" y="312140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3813037">
            <a:off x="-1297389" y="-1206195"/>
            <a:ext cx="4107892" cy="3779261"/>
          </a:xfrm>
          <a:custGeom>
            <a:avLst/>
            <a:gdLst/>
            <a:ahLst/>
            <a:cxnLst/>
            <a:rect l="l" t="t" r="r" b="b"/>
            <a:pathLst>
              <a:path w="4107892" h="3779261">
                <a:moveTo>
                  <a:pt x="0" y="0"/>
                </a:moveTo>
                <a:lnTo>
                  <a:pt x="4107892" y="0"/>
                </a:lnTo>
                <a:lnTo>
                  <a:pt x="4107892" y="3779261"/>
                </a:lnTo>
                <a:lnTo>
                  <a:pt x="0" y="377926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4859075" y="2905657"/>
            <a:ext cx="959976" cy="916777"/>
          </a:xfrm>
          <a:custGeom>
            <a:avLst/>
            <a:gdLst/>
            <a:ahLst/>
            <a:cxnLst/>
            <a:rect l="l" t="t" r="r" b="b"/>
            <a:pathLst>
              <a:path w="959976" h="916777">
                <a:moveTo>
                  <a:pt x="0" y="0"/>
                </a:moveTo>
                <a:lnTo>
                  <a:pt x="959976" y="0"/>
                </a:lnTo>
                <a:lnTo>
                  <a:pt x="959976" y="916777"/>
                </a:lnTo>
                <a:lnTo>
                  <a:pt x="0" y="91677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D9B0249-431A-376E-2157-97383FA45D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25201" y="1275690"/>
            <a:ext cx="7162800" cy="9042401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55666" y="-963412"/>
            <a:ext cx="4597438" cy="2842053"/>
          </a:xfrm>
          <a:custGeom>
            <a:avLst/>
            <a:gdLst/>
            <a:ahLst/>
            <a:cxnLst/>
            <a:rect l="l" t="t" r="r" b="b"/>
            <a:pathLst>
              <a:path w="4597438" h="2842053">
                <a:moveTo>
                  <a:pt x="0" y="0"/>
                </a:moveTo>
                <a:lnTo>
                  <a:pt x="4597439" y="0"/>
                </a:lnTo>
                <a:lnTo>
                  <a:pt x="4597439" y="2842052"/>
                </a:lnTo>
                <a:lnTo>
                  <a:pt x="0" y="28420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11207503" y="390596"/>
            <a:ext cx="2076668" cy="1276207"/>
          </a:xfrm>
          <a:custGeom>
            <a:avLst/>
            <a:gdLst/>
            <a:ahLst/>
            <a:cxnLst/>
            <a:rect l="l" t="t" r="r" b="b"/>
            <a:pathLst>
              <a:path w="2076668" h="1276207">
                <a:moveTo>
                  <a:pt x="2076669" y="0"/>
                </a:moveTo>
                <a:lnTo>
                  <a:pt x="0" y="0"/>
                </a:lnTo>
                <a:lnTo>
                  <a:pt x="0" y="1276208"/>
                </a:lnTo>
                <a:lnTo>
                  <a:pt x="2076669" y="1276208"/>
                </a:lnTo>
                <a:lnTo>
                  <a:pt x="2076669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3794348" y="-2447996"/>
            <a:ext cx="3837986" cy="4114800"/>
          </a:xfrm>
          <a:custGeom>
            <a:avLst/>
            <a:gdLst/>
            <a:ahLst/>
            <a:cxnLst/>
            <a:rect l="l" t="t" r="r" b="b"/>
            <a:pathLst>
              <a:path w="3837986" h="4114800">
                <a:moveTo>
                  <a:pt x="0" y="0"/>
                </a:moveTo>
                <a:lnTo>
                  <a:pt x="3837986" y="0"/>
                </a:lnTo>
                <a:lnTo>
                  <a:pt x="383798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5649912" y="-3759204"/>
            <a:ext cx="5357753" cy="5591583"/>
          </a:xfrm>
          <a:custGeom>
            <a:avLst/>
            <a:gdLst/>
            <a:ahLst/>
            <a:cxnLst/>
            <a:rect l="l" t="t" r="r" b="b"/>
            <a:pathLst>
              <a:path w="5357753" h="5591583">
                <a:moveTo>
                  <a:pt x="0" y="0"/>
                </a:moveTo>
                <a:lnTo>
                  <a:pt x="5357753" y="0"/>
                </a:lnTo>
                <a:lnTo>
                  <a:pt x="5357753" y="5591583"/>
                </a:lnTo>
                <a:lnTo>
                  <a:pt x="0" y="559158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graphicFrame>
        <p:nvGraphicFramePr>
          <p:cNvPr id="6" name="Table 6"/>
          <p:cNvGraphicFramePr>
            <a:graphicFrameLocks noGrp="1"/>
          </p:cNvGraphicFramePr>
          <p:nvPr/>
        </p:nvGraphicFramePr>
        <p:xfrm>
          <a:off x="1144562" y="2637103"/>
          <a:ext cx="16230600" cy="6752177"/>
        </p:xfrm>
        <a:graphic>
          <a:graphicData uri="http://schemas.openxmlformats.org/drawingml/2006/table">
            <a:tbl>
              <a:tblPr/>
              <a:tblGrid>
                <a:gridCol w="8115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15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27444">
                <a:tc>
                  <a:txBody>
                    <a:bodyPr/>
                    <a:lstStyle/>
                    <a:p>
                      <a:pPr algn="l">
                        <a:lnSpc>
                          <a:spcPts val="6600"/>
                        </a:lnSpc>
                        <a:defRPr/>
                      </a:pPr>
                      <a:r>
                        <a:rPr lang="en-US" sz="5500">
                          <a:solidFill>
                            <a:srgbClr val="2B4B82"/>
                          </a:solidFill>
                          <a:latin typeface="Clear Sans Bold Italics"/>
                        </a:rPr>
                        <a:t>Emoji to Sentence</a:t>
                      </a:r>
                      <a:endParaRPr lang="en-US" sz="1100"/>
                    </a:p>
                  </a:txBody>
                  <a:tcPr marL="190500" marR="190500" marT="190500" marB="190500">
                    <a:lnL w="5715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6720"/>
                        </a:lnSpc>
                        <a:defRPr/>
                      </a:pPr>
                      <a:r>
                        <a:rPr lang="en-US" sz="5600">
                          <a:solidFill>
                            <a:srgbClr val="2B4B82"/>
                          </a:solidFill>
                          <a:latin typeface="Clear Sans Bold Italics"/>
                        </a:rPr>
                        <a:t>Emoji to Response</a:t>
                      </a:r>
                      <a:endParaRPr lang="en-US" sz="1100"/>
                    </a:p>
                  </a:txBody>
                  <a:tcPr marL="190500" marR="190500" marT="190500" marB="190500">
                    <a:lnL w="5715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24733">
                <a:tc>
                  <a:txBody>
                    <a:bodyPr/>
                    <a:lstStyle/>
                    <a:p>
                      <a:pPr marL="647697" lvl="1" indent="-323848" algn="l">
                        <a:lnSpc>
                          <a:spcPts val="419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999">
                          <a:solidFill>
                            <a:srgbClr val="2B4B82"/>
                          </a:solidFill>
                          <a:latin typeface="Clear Sans"/>
                        </a:rPr>
                        <a:t>Input : 3 Emojis</a:t>
                      </a:r>
                      <a:endParaRPr lang="en-US" sz="1100"/>
                    </a:p>
                    <a:p>
                      <a:pPr marL="647697" lvl="1" indent="-323848">
                        <a:lnSpc>
                          <a:spcPts val="4199"/>
                        </a:lnSpc>
                        <a:buFont typeface="Arial"/>
                        <a:buChar char="•"/>
                      </a:pPr>
                      <a:r>
                        <a:rPr lang="en-US" sz="2999">
                          <a:solidFill>
                            <a:srgbClr val="2B4B82"/>
                          </a:solidFill>
                          <a:latin typeface="Clear Sans"/>
                        </a:rPr>
                        <a:t>Returns : A well constructed sentence that explains the the meaning behind those emojis combination.</a:t>
                      </a:r>
                    </a:p>
                  </a:txBody>
                  <a:tcPr marL="190500" marR="190500" marT="190500" marB="190500">
                    <a:lnL w="5715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47697" lvl="1" indent="-323848" algn="l">
                        <a:lnSpc>
                          <a:spcPts val="419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999">
                          <a:solidFill>
                            <a:srgbClr val="2B4B82"/>
                          </a:solidFill>
                          <a:latin typeface="Clear Sans"/>
                        </a:rPr>
                        <a:t>Input: 3 Emojis</a:t>
                      </a:r>
                      <a:endParaRPr lang="en-US" sz="1100"/>
                    </a:p>
                    <a:p>
                      <a:pPr marL="647697" lvl="1" indent="-323848">
                        <a:lnSpc>
                          <a:spcPts val="4199"/>
                        </a:lnSpc>
                        <a:buFont typeface="Arial"/>
                        <a:buChar char="•"/>
                      </a:pPr>
                      <a:r>
                        <a:rPr lang="en-US" sz="2999">
                          <a:solidFill>
                            <a:srgbClr val="2B4B82"/>
                          </a:solidFill>
                          <a:latin typeface="Clear Sans"/>
                        </a:rPr>
                        <a:t>Returns: A sentence that is a response to the 3 emojis, simulating a chatroom.</a:t>
                      </a:r>
                    </a:p>
                  </a:txBody>
                  <a:tcPr marL="190500" marR="190500" marT="190500" marB="190500">
                    <a:lnL w="5715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TextBox 7"/>
          <p:cNvSpPr txBox="1"/>
          <p:nvPr/>
        </p:nvSpPr>
        <p:spPr>
          <a:xfrm>
            <a:off x="1144562" y="1567128"/>
            <a:ext cx="8217084" cy="10699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000"/>
              </a:lnSpc>
            </a:pPr>
            <a:r>
              <a:rPr lang="en-US" sz="8000">
                <a:solidFill>
                  <a:srgbClr val="31356E"/>
                </a:solidFill>
                <a:latin typeface="Clear Sans Bold"/>
              </a:rPr>
              <a:t>Features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44562" y="457101"/>
            <a:ext cx="8217084" cy="4056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endParaRPr/>
          </a:p>
        </p:txBody>
      </p:sp>
    </p:spTree>
  </p:cSld>
  <p:clrMapOvr>
    <a:masterClrMapping/>
  </p:clrMapOvr>
  <p:transition>
    <p:cover dir="d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4B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114425"/>
            <a:ext cx="8840782" cy="883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19"/>
              </a:lnSpc>
            </a:pPr>
            <a:r>
              <a:rPr lang="en-US" sz="6399">
                <a:solidFill>
                  <a:srgbClr val="F7B4A7"/>
                </a:solidFill>
                <a:latin typeface="Clear Sans Bold"/>
              </a:rPr>
              <a:t>Methodology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1774117" y="957463"/>
            <a:ext cx="6513883" cy="9329537"/>
            <a:chOff x="0" y="0"/>
            <a:chExt cx="4433570" cy="6350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433570" cy="6350000"/>
            </a:xfrm>
            <a:custGeom>
              <a:avLst/>
              <a:gdLst/>
              <a:ahLst/>
              <a:cxnLst/>
              <a:rect l="l" t="t" r="r" b="b"/>
              <a:pathLst>
                <a:path w="4433570" h="6350000">
                  <a:moveTo>
                    <a:pt x="4433570" y="0"/>
                  </a:moveTo>
                  <a:lnTo>
                    <a:pt x="4433570" y="6350000"/>
                  </a:lnTo>
                  <a:lnTo>
                    <a:pt x="0" y="6350000"/>
                  </a:lnTo>
                  <a:lnTo>
                    <a:pt x="0" y="4433570"/>
                  </a:lnTo>
                  <a:cubicBezTo>
                    <a:pt x="0" y="1985010"/>
                    <a:pt x="1985010" y="0"/>
                    <a:pt x="4433570" y="0"/>
                  </a:cubicBezTo>
                  <a:close/>
                </a:path>
              </a:pathLst>
            </a:custGeom>
            <a:blipFill>
              <a:blip r:embed="rId2"/>
              <a:stretch>
                <a:fillRect l="-3730" r="-3730"/>
              </a:stretch>
            </a:blipFill>
          </p:spPr>
        </p:sp>
      </p:grpSp>
      <p:sp>
        <p:nvSpPr>
          <p:cNvPr id="5" name="TextBox 5"/>
          <p:cNvSpPr txBox="1"/>
          <p:nvPr/>
        </p:nvSpPr>
        <p:spPr>
          <a:xfrm>
            <a:off x="1028700" y="2511727"/>
            <a:ext cx="10745417" cy="729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65"/>
              </a:lnSpc>
            </a:pPr>
            <a:r>
              <a:rPr lang="en-US" sz="5300">
                <a:solidFill>
                  <a:srgbClr val="F7B4A7"/>
                </a:solidFill>
                <a:latin typeface="Clear Sans"/>
              </a:rPr>
              <a:t>Model = </a:t>
            </a:r>
            <a:r>
              <a:rPr lang="en-US" sz="5300">
                <a:solidFill>
                  <a:srgbClr val="F7B4A7"/>
                </a:solidFill>
                <a:latin typeface="Clear Sans Bold"/>
              </a:rPr>
              <a:t>LlaMA 2 7b by META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5086350"/>
            <a:ext cx="9935132" cy="32359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39"/>
              </a:lnSpc>
              <a:spcBef>
                <a:spcPct val="0"/>
              </a:spcBef>
            </a:pPr>
            <a:r>
              <a:rPr lang="en-US" sz="3099">
                <a:solidFill>
                  <a:srgbClr val="F7B4A7"/>
                </a:solidFill>
                <a:latin typeface="Clear Sans Bold"/>
              </a:rPr>
              <a:t>Llama 2 is Meta's </a:t>
            </a:r>
            <a:r>
              <a:rPr lang="en-US" sz="3099">
                <a:solidFill>
                  <a:srgbClr val="EF2778"/>
                </a:solidFill>
                <a:latin typeface="Clear Sans Bold"/>
              </a:rPr>
              <a:t>open source</a:t>
            </a:r>
            <a:r>
              <a:rPr lang="en-US" sz="3099">
                <a:solidFill>
                  <a:srgbClr val="F7B4A7"/>
                </a:solidFill>
                <a:latin typeface="Clear Sans Bold"/>
              </a:rPr>
              <a:t> large language model (LLM). It's basically the Facebook parent company's response to OpenAI's GPT models and Google's AI models like PaLM 2—but with one key difference: it's freely available for almost anyone to use for research and commercial purposes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3528245"/>
            <a:ext cx="14833832" cy="674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145"/>
              </a:lnSpc>
              <a:spcBef>
                <a:spcPct val="0"/>
              </a:spcBef>
            </a:pPr>
            <a:r>
              <a:rPr lang="en-US" sz="4900">
                <a:solidFill>
                  <a:srgbClr val="F7B4A7"/>
                </a:solidFill>
                <a:latin typeface="Clear Sans Bold"/>
              </a:rPr>
              <a:t>LlaMA (Large Language Model Meta AI) 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942488" y="846533"/>
            <a:ext cx="11181048" cy="2579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19"/>
              </a:lnSpc>
            </a:pPr>
            <a:r>
              <a:rPr lang="en-US" sz="6399">
                <a:solidFill>
                  <a:srgbClr val="2B4B82"/>
                </a:solidFill>
                <a:latin typeface="Clear Sans Bold"/>
              </a:rPr>
              <a:t>But why LlaMA 2? why not GPT, PaLM 2 or any other LLMs?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5576904" y="4477646"/>
            <a:ext cx="11912216" cy="18177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40295" lvl="1" indent="-370148">
              <a:lnSpc>
                <a:spcPts val="4800"/>
              </a:lnSpc>
              <a:buFont typeface="Arial"/>
              <a:buChar char="•"/>
            </a:pPr>
            <a:r>
              <a:rPr lang="en-US" sz="3428">
                <a:solidFill>
                  <a:srgbClr val="2B4B82"/>
                </a:solidFill>
                <a:latin typeface="Clear Sans"/>
              </a:rPr>
              <a:t>LLaMa 2 is open source. (Transparency)</a:t>
            </a:r>
          </a:p>
          <a:p>
            <a:pPr marL="740295" lvl="1" indent="-370148">
              <a:lnSpc>
                <a:spcPts val="4800"/>
              </a:lnSpc>
              <a:buFont typeface="Arial"/>
              <a:buChar char="•"/>
            </a:pPr>
            <a:r>
              <a:rPr lang="en-US" sz="3428">
                <a:solidFill>
                  <a:srgbClr val="2B4B82"/>
                </a:solidFill>
                <a:latin typeface="Clear Sans"/>
              </a:rPr>
              <a:t>Computing Power : Run model locally in our computer (data privacy)</a:t>
            </a:r>
          </a:p>
        </p:txBody>
      </p:sp>
      <p:sp>
        <p:nvSpPr>
          <p:cNvPr id="4" name="Freeform 4"/>
          <p:cNvSpPr/>
          <p:nvPr/>
        </p:nvSpPr>
        <p:spPr>
          <a:xfrm>
            <a:off x="1028700" y="2361247"/>
            <a:ext cx="3935594" cy="6859423"/>
          </a:xfrm>
          <a:custGeom>
            <a:avLst/>
            <a:gdLst/>
            <a:ahLst/>
            <a:cxnLst/>
            <a:rect l="l" t="t" r="r" b="b"/>
            <a:pathLst>
              <a:path w="3935594" h="6859423">
                <a:moveTo>
                  <a:pt x="0" y="0"/>
                </a:moveTo>
                <a:lnTo>
                  <a:pt x="3935594" y="0"/>
                </a:lnTo>
                <a:lnTo>
                  <a:pt x="3935594" y="6859424"/>
                </a:lnTo>
                <a:lnTo>
                  <a:pt x="0" y="68594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ransition>
    <p:cover dir="d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7DF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-131111" y="2792331"/>
            <a:ext cx="18550222" cy="14594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148"/>
              </a:lnSpc>
            </a:pPr>
            <a:r>
              <a:rPr lang="en-US" sz="10618">
                <a:solidFill>
                  <a:srgbClr val="152039"/>
                </a:solidFill>
                <a:latin typeface="Clear Sans"/>
              </a:rPr>
              <a:t>Workflow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506906" y="4773578"/>
            <a:ext cx="3449053" cy="1829399"/>
            <a:chOff x="0" y="0"/>
            <a:chExt cx="812800" cy="43111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431114"/>
            </a:xfrm>
            <a:custGeom>
              <a:avLst/>
              <a:gdLst/>
              <a:ahLst/>
              <a:cxnLst/>
              <a:rect l="l" t="t" r="r" b="b"/>
              <a:pathLst>
                <a:path w="812800" h="431114">
                  <a:moveTo>
                    <a:pt x="114477" y="0"/>
                  </a:moveTo>
                  <a:lnTo>
                    <a:pt x="698323" y="0"/>
                  </a:lnTo>
                  <a:cubicBezTo>
                    <a:pt x="728684" y="0"/>
                    <a:pt x="757802" y="12061"/>
                    <a:pt x="779270" y="33530"/>
                  </a:cubicBezTo>
                  <a:cubicBezTo>
                    <a:pt x="800739" y="54998"/>
                    <a:pt x="812800" y="84116"/>
                    <a:pt x="812800" y="114477"/>
                  </a:cubicBezTo>
                  <a:lnTo>
                    <a:pt x="812800" y="316637"/>
                  </a:lnTo>
                  <a:cubicBezTo>
                    <a:pt x="812800" y="379861"/>
                    <a:pt x="761547" y="431114"/>
                    <a:pt x="698323" y="431114"/>
                  </a:cubicBezTo>
                  <a:lnTo>
                    <a:pt x="114477" y="431114"/>
                  </a:lnTo>
                  <a:cubicBezTo>
                    <a:pt x="84116" y="431114"/>
                    <a:pt x="54998" y="419053"/>
                    <a:pt x="33530" y="397585"/>
                  </a:cubicBezTo>
                  <a:cubicBezTo>
                    <a:pt x="12061" y="376116"/>
                    <a:pt x="0" y="346998"/>
                    <a:pt x="0" y="316637"/>
                  </a:cubicBezTo>
                  <a:lnTo>
                    <a:pt x="0" y="114477"/>
                  </a:lnTo>
                  <a:cubicBezTo>
                    <a:pt x="0" y="84116"/>
                    <a:pt x="12061" y="54998"/>
                    <a:pt x="33530" y="33530"/>
                  </a:cubicBezTo>
                  <a:cubicBezTo>
                    <a:pt x="54998" y="12061"/>
                    <a:pt x="84116" y="0"/>
                    <a:pt x="11447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812800" cy="4882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r>
                <a:rPr lang="en-US" sz="2400" spc="60">
                  <a:solidFill>
                    <a:srgbClr val="152039"/>
                  </a:solidFill>
                  <a:latin typeface="Quicksand Medium"/>
                </a:rPr>
                <a:t>Emoji as String Representation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5115284" y="4773578"/>
            <a:ext cx="3449053" cy="1829399"/>
            <a:chOff x="0" y="0"/>
            <a:chExt cx="812800" cy="43111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431114"/>
            </a:xfrm>
            <a:custGeom>
              <a:avLst/>
              <a:gdLst/>
              <a:ahLst/>
              <a:cxnLst/>
              <a:rect l="l" t="t" r="r" b="b"/>
              <a:pathLst>
                <a:path w="812800" h="431114">
                  <a:moveTo>
                    <a:pt x="114477" y="0"/>
                  </a:moveTo>
                  <a:lnTo>
                    <a:pt x="698323" y="0"/>
                  </a:lnTo>
                  <a:cubicBezTo>
                    <a:pt x="728684" y="0"/>
                    <a:pt x="757802" y="12061"/>
                    <a:pt x="779270" y="33530"/>
                  </a:cubicBezTo>
                  <a:cubicBezTo>
                    <a:pt x="800739" y="54998"/>
                    <a:pt x="812800" y="84116"/>
                    <a:pt x="812800" y="114477"/>
                  </a:cubicBezTo>
                  <a:lnTo>
                    <a:pt x="812800" y="316637"/>
                  </a:lnTo>
                  <a:cubicBezTo>
                    <a:pt x="812800" y="379861"/>
                    <a:pt x="761547" y="431114"/>
                    <a:pt x="698323" y="431114"/>
                  </a:cubicBezTo>
                  <a:lnTo>
                    <a:pt x="114477" y="431114"/>
                  </a:lnTo>
                  <a:cubicBezTo>
                    <a:pt x="84116" y="431114"/>
                    <a:pt x="54998" y="419053"/>
                    <a:pt x="33530" y="397585"/>
                  </a:cubicBezTo>
                  <a:cubicBezTo>
                    <a:pt x="12061" y="376116"/>
                    <a:pt x="0" y="346998"/>
                    <a:pt x="0" y="316637"/>
                  </a:cubicBezTo>
                  <a:lnTo>
                    <a:pt x="0" y="114477"/>
                  </a:lnTo>
                  <a:cubicBezTo>
                    <a:pt x="0" y="84116"/>
                    <a:pt x="12061" y="54998"/>
                    <a:pt x="33530" y="33530"/>
                  </a:cubicBezTo>
                  <a:cubicBezTo>
                    <a:pt x="54998" y="12061"/>
                    <a:pt x="84116" y="0"/>
                    <a:pt x="11447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812800" cy="4882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r>
                <a:rPr lang="en-US" sz="2399" spc="59">
                  <a:solidFill>
                    <a:srgbClr val="152039"/>
                  </a:solidFill>
                  <a:latin typeface="Quicksand Medium"/>
                </a:rPr>
                <a:t>Emoji Label (Text)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9723663" y="4773578"/>
            <a:ext cx="3449053" cy="1829399"/>
            <a:chOff x="0" y="0"/>
            <a:chExt cx="812800" cy="43111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431114"/>
            </a:xfrm>
            <a:custGeom>
              <a:avLst/>
              <a:gdLst/>
              <a:ahLst/>
              <a:cxnLst/>
              <a:rect l="l" t="t" r="r" b="b"/>
              <a:pathLst>
                <a:path w="812800" h="431114">
                  <a:moveTo>
                    <a:pt x="114477" y="0"/>
                  </a:moveTo>
                  <a:lnTo>
                    <a:pt x="698323" y="0"/>
                  </a:lnTo>
                  <a:cubicBezTo>
                    <a:pt x="728684" y="0"/>
                    <a:pt x="757802" y="12061"/>
                    <a:pt x="779270" y="33530"/>
                  </a:cubicBezTo>
                  <a:cubicBezTo>
                    <a:pt x="800739" y="54998"/>
                    <a:pt x="812800" y="84116"/>
                    <a:pt x="812800" y="114477"/>
                  </a:cubicBezTo>
                  <a:lnTo>
                    <a:pt x="812800" y="316637"/>
                  </a:lnTo>
                  <a:cubicBezTo>
                    <a:pt x="812800" y="379861"/>
                    <a:pt x="761547" y="431114"/>
                    <a:pt x="698323" y="431114"/>
                  </a:cubicBezTo>
                  <a:lnTo>
                    <a:pt x="114477" y="431114"/>
                  </a:lnTo>
                  <a:cubicBezTo>
                    <a:pt x="84116" y="431114"/>
                    <a:pt x="54998" y="419053"/>
                    <a:pt x="33530" y="397585"/>
                  </a:cubicBezTo>
                  <a:cubicBezTo>
                    <a:pt x="12061" y="376116"/>
                    <a:pt x="0" y="346998"/>
                    <a:pt x="0" y="316637"/>
                  </a:cubicBezTo>
                  <a:lnTo>
                    <a:pt x="0" y="114477"/>
                  </a:lnTo>
                  <a:cubicBezTo>
                    <a:pt x="0" y="84116"/>
                    <a:pt x="12061" y="54998"/>
                    <a:pt x="33530" y="33530"/>
                  </a:cubicBezTo>
                  <a:cubicBezTo>
                    <a:pt x="54998" y="12061"/>
                    <a:pt x="84116" y="0"/>
                    <a:pt x="11447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812800" cy="4882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r>
                <a:rPr lang="en-US" sz="2400" spc="60">
                  <a:solidFill>
                    <a:srgbClr val="152039"/>
                  </a:solidFill>
                  <a:latin typeface="Quicksand Medium"/>
                </a:rPr>
                <a:t> Our Model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4332041" y="4773578"/>
            <a:ext cx="3449053" cy="1829399"/>
            <a:chOff x="0" y="0"/>
            <a:chExt cx="812800" cy="431114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431114"/>
            </a:xfrm>
            <a:custGeom>
              <a:avLst/>
              <a:gdLst/>
              <a:ahLst/>
              <a:cxnLst/>
              <a:rect l="l" t="t" r="r" b="b"/>
              <a:pathLst>
                <a:path w="812800" h="431114">
                  <a:moveTo>
                    <a:pt x="114477" y="0"/>
                  </a:moveTo>
                  <a:lnTo>
                    <a:pt x="698323" y="0"/>
                  </a:lnTo>
                  <a:cubicBezTo>
                    <a:pt x="728684" y="0"/>
                    <a:pt x="757802" y="12061"/>
                    <a:pt x="779270" y="33530"/>
                  </a:cubicBezTo>
                  <a:cubicBezTo>
                    <a:pt x="800739" y="54998"/>
                    <a:pt x="812800" y="84116"/>
                    <a:pt x="812800" y="114477"/>
                  </a:cubicBezTo>
                  <a:lnTo>
                    <a:pt x="812800" y="316637"/>
                  </a:lnTo>
                  <a:cubicBezTo>
                    <a:pt x="812800" y="379861"/>
                    <a:pt x="761547" y="431114"/>
                    <a:pt x="698323" y="431114"/>
                  </a:cubicBezTo>
                  <a:lnTo>
                    <a:pt x="114477" y="431114"/>
                  </a:lnTo>
                  <a:cubicBezTo>
                    <a:pt x="84116" y="431114"/>
                    <a:pt x="54998" y="419053"/>
                    <a:pt x="33530" y="397585"/>
                  </a:cubicBezTo>
                  <a:cubicBezTo>
                    <a:pt x="12061" y="376116"/>
                    <a:pt x="0" y="346998"/>
                    <a:pt x="0" y="316637"/>
                  </a:cubicBezTo>
                  <a:lnTo>
                    <a:pt x="0" y="114477"/>
                  </a:lnTo>
                  <a:cubicBezTo>
                    <a:pt x="0" y="84116"/>
                    <a:pt x="12061" y="54998"/>
                    <a:pt x="33530" y="33530"/>
                  </a:cubicBezTo>
                  <a:cubicBezTo>
                    <a:pt x="54998" y="12061"/>
                    <a:pt x="84116" y="0"/>
                    <a:pt x="11447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57150"/>
              <a:ext cx="812800" cy="4882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r>
                <a:rPr lang="en-US" sz="2400" spc="60">
                  <a:solidFill>
                    <a:srgbClr val="152039"/>
                  </a:solidFill>
                  <a:latin typeface="Quicksand Medium"/>
                </a:rPr>
                <a:t>Sentence</a:t>
              </a:r>
            </a:p>
          </p:txBody>
        </p:sp>
      </p:grpSp>
      <p:sp>
        <p:nvSpPr>
          <p:cNvPr id="15" name="Freeform 15"/>
          <p:cNvSpPr/>
          <p:nvPr/>
        </p:nvSpPr>
        <p:spPr>
          <a:xfrm>
            <a:off x="3955959" y="5562618"/>
            <a:ext cx="1159326" cy="328959"/>
          </a:xfrm>
          <a:custGeom>
            <a:avLst/>
            <a:gdLst/>
            <a:ahLst/>
            <a:cxnLst/>
            <a:rect l="l" t="t" r="r" b="b"/>
            <a:pathLst>
              <a:path w="1159326" h="328959">
                <a:moveTo>
                  <a:pt x="0" y="0"/>
                </a:moveTo>
                <a:lnTo>
                  <a:pt x="1159325" y="0"/>
                </a:lnTo>
                <a:lnTo>
                  <a:pt x="1159325" y="328959"/>
                </a:lnTo>
                <a:lnTo>
                  <a:pt x="0" y="3289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3172716" y="5562618"/>
            <a:ext cx="1159326" cy="328959"/>
          </a:xfrm>
          <a:custGeom>
            <a:avLst/>
            <a:gdLst/>
            <a:ahLst/>
            <a:cxnLst/>
            <a:rect l="l" t="t" r="r" b="b"/>
            <a:pathLst>
              <a:path w="1159326" h="328959">
                <a:moveTo>
                  <a:pt x="0" y="0"/>
                </a:moveTo>
                <a:lnTo>
                  <a:pt x="1159325" y="0"/>
                </a:lnTo>
                <a:lnTo>
                  <a:pt x="1159325" y="328959"/>
                </a:lnTo>
                <a:lnTo>
                  <a:pt x="0" y="3289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8564337" y="5562618"/>
            <a:ext cx="1159326" cy="328959"/>
          </a:xfrm>
          <a:custGeom>
            <a:avLst/>
            <a:gdLst/>
            <a:ahLst/>
            <a:cxnLst/>
            <a:rect l="l" t="t" r="r" b="b"/>
            <a:pathLst>
              <a:path w="1159326" h="328959">
                <a:moveTo>
                  <a:pt x="0" y="0"/>
                </a:moveTo>
                <a:lnTo>
                  <a:pt x="1159326" y="0"/>
                </a:lnTo>
                <a:lnTo>
                  <a:pt x="1159326" y="328959"/>
                </a:lnTo>
                <a:lnTo>
                  <a:pt x="0" y="3289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ransition>
    <p:circl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4B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/>
          <p:cNvGraphicFramePr>
            <a:graphicFrameLocks noGrp="1"/>
          </p:cNvGraphicFramePr>
          <p:nvPr/>
        </p:nvGraphicFramePr>
        <p:xfrm>
          <a:off x="6049009" y="1028700"/>
          <a:ext cx="14258761" cy="9325297"/>
        </p:xfrm>
        <a:graphic>
          <a:graphicData uri="http://schemas.openxmlformats.org/drawingml/2006/table">
            <a:tbl>
              <a:tblPr/>
              <a:tblGrid>
                <a:gridCol w="142587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06359">
                <a:tc>
                  <a:txBody>
                    <a:bodyPr/>
                    <a:lstStyle/>
                    <a:p>
                      <a:pPr marL="741169" lvl="1" indent="-370584" algn="l">
                        <a:lnSpc>
                          <a:spcPts val="4806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3432">
                          <a:solidFill>
                            <a:srgbClr val="F7B4A7"/>
                          </a:solidFill>
                          <a:latin typeface="Clear Sans Bold"/>
                        </a:rPr>
                        <a:t>Source</a:t>
                      </a:r>
                      <a:endParaRPr lang="en-US" sz="1100"/>
                    </a:p>
                  </a:txBody>
                  <a:tcPr marL="233562" marR="233562" marT="233562" marB="233562" anchor="ctr">
                    <a:lnL w="71589" cap="flat" cmpd="sng" algn="ctr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589" cap="flat" cmpd="sng" algn="ctr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589" cap="flat" cmpd="sng" algn="ctr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589" cap="flat" cmpd="sng" algn="ctr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8865">
                <a:tc>
                  <a:txBody>
                    <a:bodyPr/>
                    <a:lstStyle/>
                    <a:p>
                      <a:pPr algn="l">
                        <a:lnSpc>
                          <a:spcPts val="4119"/>
                        </a:lnSpc>
                        <a:defRPr/>
                      </a:pPr>
                      <a:r>
                        <a:rPr lang="en-US" sz="2942">
                          <a:solidFill>
                            <a:srgbClr val="FEFEFE"/>
                          </a:solidFill>
                          <a:latin typeface="Clear Sans"/>
                        </a:rPr>
                        <a:t>No suitable datasets can be found online. So the datasets are custom made by us.</a:t>
                      </a:r>
                      <a:endParaRPr lang="en-US" sz="1100"/>
                    </a:p>
                  </a:txBody>
                  <a:tcPr marL="233562" marR="233562" marT="233562" marB="233562" anchor="ctr">
                    <a:lnL w="71589" cap="flat" cmpd="sng" algn="ctr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589" cap="flat" cmpd="sng" algn="ctr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589" cap="flat" cmpd="sng" algn="ctr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636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82822">
                <a:tc>
                  <a:txBody>
                    <a:bodyPr/>
                    <a:lstStyle/>
                    <a:p>
                      <a:pPr marL="741169" lvl="1" indent="-370584" algn="l">
                        <a:lnSpc>
                          <a:spcPts val="4806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3432">
                          <a:solidFill>
                            <a:srgbClr val="F7B4A7"/>
                          </a:solidFill>
                          <a:latin typeface="Clear Sans Bold"/>
                        </a:rPr>
                        <a:t>Input</a:t>
                      </a:r>
                      <a:endParaRPr lang="en-US" sz="1100"/>
                    </a:p>
                  </a:txBody>
                  <a:tcPr marL="233562" marR="233562" marT="233562" marB="233562" anchor="ctr">
                    <a:lnL w="71589" cap="flat" cmpd="sng" algn="ctr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589" cap="flat" cmpd="sng" algn="ctr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636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589" cap="flat" cmpd="sng" algn="ctr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84706">
                <a:tc>
                  <a:txBody>
                    <a:bodyPr/>
                    <a:lstStyle/>
                    <a:p>
                      <a:pPr algn="l">
                        <a:lnSpc>
                          <a:spcPts val="4119"/>
                        </a:lnSpc>
                        <a:defRPr/>
                      </a:pPr>
                      <a:r>
                        <a:rPr lang="en-US" sz="2942">
                          <a:solidFill>
                            <a:srgbClr val="FEFEFE"/>
                          </a:solidFill>
                          <a:latin typeface="Clear Sans"/>
                        </a:rPr>
                        <a:t>Three random emojis in its string representation form</a:t>
                      </a:r>
                      <a:endParaRPr lang="en-US" sz="1100"/>
                    </a:p>
                  </a:txBody>
                  <a:tcPr marL="233562" marR="233562" marT="233562" marB="233562" anchor="ctr">
                    <a:lnL w="71589" cap="flat" cmpd="sng" algn="ctr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589" cap="flat" cmpd="sng" algn="ctr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589" cap="flat" cmpd="sng" algn="ctr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636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82822">
                <a:tc>
                  <a:txBody>
                    <a:bodyPr/>
                    <a:lstStyle/>
                    <a:p>
                      <a:pPr marL="741169" lvl="1" indent="-370584" algn="l">
                        <a:lnSpc>
                          <a:spcPts val="4806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3432">
                          <a:solidFill>
                            <a:srgbClr val="F7B4A7"/>
                          </a:solidFill>
                          <a:latin typeface="Clear Sans Bold"/>
                        </a:rPr>
                        <a:t>Output</a:t>
                      </a:r>
                      <a:endParaRPr lang="en-US" sz="1100"/>
                    </a:p>
                  </a:txBody>
                  <a:tcPr marL="233562" marR="233562" marT="233562" marB="233562" anchor="ctr">
                    <a:lnL w="71589" cap="flat" cmpd="sng" algn="ctr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589" cap="flat" cmpd="sng" algn="ctr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636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589" cap="flat" cmpd="sng" algn="ctr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79721">
                <a:tc>
                  <a:txBody>
                    <a:bodyPr/>
                    <a:lstStyle/>
                    <a:p>
                      <a:pPr algn="l">
                        <a:lnSpc>
                          <a:spcPts val="4119"/>
                        </a:lnSpc>
                        <a:defRPr/>
                      </a:pPr>
                      <a:r>
                        <a:rPr lang="en-US" sz="2942">
                          <a:solidFill>
                            <a:srgbClr val="FEFEFE"/>
                          </a:solidFill>
                          <a:latin typeface="Clear Sans"/>
                        </a:rPr>
                        <a:t>Sentence</a:t>
                      </a:r>
                      <a:endParaRPr lang="en-US" sz="1100"/>
                    </a:p>
                  </a:txBody>
                  <a:tcPr marL="233562" marR="233562" marT="233562" marB="233562" anchor="ctr">
                    <a:lnL w="71589" cap="flat" cmpd="sng" algn="ctr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589" cap="flat" cmpd="sng" algn="ctr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589" cap="flat" cmpd="sng" algn="ctr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589" cap="flat" cmpd="sng" algn="ctr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3" name="Group 3"/>
          <p:cNvGrpSpPr/>
          <p:nvPr/>
        </p:nvGrpSpPr>
        <p:grpSpPr>
          <a:xfrm>
            <a:off x="1028700" y="1336874"/>
            <a:ext cx="5772591" cy="1715096"/>
            <a:chOff x="0" y="0"/>
            <a:chExt cx="7696787" cy="2286795"/>
          </a:xfrm>
        </p:grpSpPr>
        <p:sp>
          <p:nvSpPr>
            <p:cNvPr id="4" name="TextBox 4"/>
            <p:cNvSpPr txBox="1"/>
            <p:nvPr/>
          </p:nvSpPr>
          <p:spPr>
            <a:xfrm>
              <a:off x="0" y="85725"/>
              <a:ext cx="7696787" cy="12070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719"/>
                </a:lnSpc>
              </a:pPr>
              <a:r>
                <a:rPr lang="en-US" sz="6399">
                  <a:solidFill>
                    <a:srgbClr val="94DDDE"/>
                  </a:solidFill>
                  <a:latin typeface="Clear Sans Bold"/>
                </a:rPr>
                <a:t>Dataset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642147"/>
              <a:ext cx="5972555" cy="6446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06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153210" y="3189213"/>
            <a:ext cx="4140696" cy="4545186"/>
            <a:chOff x="0" y="0"/>
            <a:chExt cx="5520929" cy="606024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529580" cy="4666512"/>
            </a:xfrm>
            <a:custGeom>
              <a:avLst/>
              <a:gdLst/>
              <a:ahLst/>
              <a:cxnLst/>
              <a:rect l="l" t="t" r="r" b="b"/>
              <a:pathLst>
                <a:path w="3529580" h="4666512">
                  <a:moveTo>
                    <a:pt x="0" y="0"/>
                  </a:moveTo>
                  <a:lnTo>
                    <a:pt x="3529580" y="0"/>
                  </a:lnTo>
                  <a:lnTo>
                    <a:pt x="3529580" y="4666512"/>
                  </a:lnTo>
                  <a:lnTo>
                    <a:pt x="0" y="46665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975843" y="720327"/>
              <a:ext cx="3529580" cy="4666512"/>
            </a:xfrm>
            <a:custGeom>
              <a:avLst/>
              <a:gdLst/>
              <a:ahLst/>
              <a:cxnLst/>
              <a:rect l="l" t="t" r="r" b="b"/>
              <a:pathLst>
                <a:path w="3529580" h="4666512">
                  <a:moveTo>
                    <a:pt x="0" y="0"/>
                  </a:moveTo>
                  <a:lnTo>
                    <a:pt x="3529580" y="0"/>
                  </a:lnTo>
                  <a:lnTo>
                    <a:pt x="3529580" y="4666512"/>
                  </a:lnTo>
                  <a:lnTo>
                    <a:pt x="0" y="46665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1991348" y="1393736"/>
              <a:ext cx="3529580" cy="4666512"/>
            </a:xfrm>
            <a:custGeom>
              <a:avLst/>
              <a:gdLst/>
              <a:ahLst/>
              <a:cxnLst/>
              <a:rect l="l" t="t" r="r" b="b"/>
              <a:pathLst>
                <a:path w="3529580" h="4666512">
                  <a:moveTo>
                    <a:pt x="0" y="0"/>
                  </a:moveTo>
                  <a:lnTo>
                    <a:pt x="3529581" y="0"/>
                  </a:lnTo>
                  <a:lnTo>
                    <a:pt x="3529581" y="4666512"/>
                  </a:lnTo>
                  <a:lnTo>
                    <a:pt x="0" y="46665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</p:grpSp>
    </p:spTree>
  </p:cSld>
  <p:clrMapOvr>
    <a:masterClrMapping/>
  </p:clrMapOvr>
  <p:transition>
    <p:circl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802</Words>
  <Application>Microsoft Office PowerPoint</Application>
  <PresentationFormat>Custom</PresentationFormat>
  <Paragraphs>128</Paragraphs>
  <Slides>23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Clear Sans Bold Italics</vt:lpstr>
      <vt:lpstr>Clear Sans Bold</vt:lpstr>
      <vt:lpstr>Clear Sans</vt:lpstr>
      <vt:lpstr>Calibri</vt:lpstr>
      <vt:lpstr>Arial</vt:lpstr>
      <vt:lpstr>Quicksand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EmojiBot</dc:title>
  <dc:creator>Dominick Singgih</dc:creator>
  <cp:lastModifiedBy>Dominick Singgih</cp:lastModifiedBy>
  <cp:revision>3</cp:revision>
  <dcterms:created xsi:type="dcterms:W3CDTF">2006-08-16T00:00:00Z</dcterms:created>
  <dcterms:modified xsi:type="dcterms:W3CDTF">2023-12-18T13:45:30Z</dcterms:modified>
  <dc:identifier>DAF3DjMDf9M</dc:identifier>
</cp:coreProperties>
</file>